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3" r:id="rId8"/>
    <p:sldId id="268" r:id="rId9"/>
    <p:sldId id="266" r:id="rId10"/>
    <p:sldId id="283" r:id="rId11"/>
    <p:sldId id="275" r:id="rId12"/>
    <p:sldId id="267" r:id="rId13"/>
    <p:sldId id="272" r:id="rId14"/>
    <p:sldId id="276" r:id="rId15"/>
    <p:sldId id="269" r:id="rId16"/>
    <p:sldId id="284" r:id="rId17"/>
    <p:sldId id="277" r:id="rId18"/>
    <p:sldId id="301" r:id="rId19"/>
    <p:sldId id="285" r:id="rId20"/>
    <p:sldId id="286" r:id="rId21"/>
    <p:sldId id="300" r:id="rId22"/>
    <p:sldId id="302" r:id="rId23"/>
    <p:sldId id="279" r:id="rId24"/>
    <p:sldId id="287" r:id="rId25"/>
    <p:sldId id="280" r:id="rId26"/>
    <p:sldId id="298" r:id="rId27"/>
    <p:sldId id="303" r:id="rId28"/>
    <p:sldId id="293" r:id="rId29"/>
    <p:sldId id="294" r:id="rId30"/>
    <p:sldId id="304" r:id="rId31"/>
    <p:sldId id="281" r:id="rId32"/>
    <p:sldId id="288" r:id="rId33"/>
    <p:sldId id="307" r:id="rId34"/>
    <p:sldId id="308"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3A642-477A-4EE2-ACD1-3E9B97D2C85E}" type="datetimeFigureOut">
              <a:rPr lang="en-IN" smtClean="0"/>
              <a:pPr/>
              <a:t>04-06-2020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7B65B-C101-4FDB-B99B-E41D4A4FE1E9}" type="slidenum">
              <a:rPr lang="en-IN" smtClean="0"/>
              <a:pPr/>
              <a:t>‹#›</a:t>
            </a:fld>
            <a:endParaRPr lang="en-IN"/>
          </a:p>
        </p:txBody>
      </p:sp>
    </p:spTree>
    <p:extLst>
      <p:ext uri="{BB962C8B-B14F-4D97-AF65-F5344CB8AC3E}">
        <p14:creationId xmlns="" xmlns:p14="http://schemas.microsoft.com/office/powerpoint/2010/main" val="167281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Other names of </a:t>
            </a:r>
            <a:r>
              <a:rPr lang="en-IN" dirty="0" err="1" smtClean="0"/>
              <a:t>hydatidiform</a:t>
            </a:r>
            <a:r>
              <a:rPr lang="en-IN" dirty="0" smtClean="0"/>
              <a:t> mole?</a:t>
            </a:r>
          </a:p>
          <a:p>
            <a:r>
              <a:rPr lang="en-IN" dirty="0" smtClean="0"/>
              <a:t>What group of conditions is it included in?</a:t>
            </a:r>
          </a:p>
          <a:p>
            <a:endParaRPr lang="en-IN" dirty="0"/>
          </a:p>
        </p:txBody>
      </p:sp>
      <p:sp>
        <p:nvSpPr>
          <p:cNvPr id="4" name="Slide Number Placeholder 3"/>
          <p:cNvSpPr>
            <a:spLocks noGrp="1"/>
          </p:cNvSpPr>
          <p:nvPr>
            <p:ph type="sldNum" sz="quarter" idx="10"/>
          </p:nvPr>
        </p:nvSpPr>
        <p:spPr/>
        <p:txBody>
          <a:bodyPr/>
          <a:lstStyle/>
          <a:p>
            <a:fld id="{9297B65B-C101-4FDB-B99B-E41D4A4FE1E9}" type="slidenum">
              <a:rPr lang="en-IN" smtClean="0"/>
              <a:pPr/>
              <a:t>2</a:t>
            </a:fld>
            <a:endParaRPr lang="en-IN"/>
          </a:p>
        </p:txBody>
      </p:sp>
    </p:spTree>
    <p:extLst>
      <p:ext uri="{BB962C8B-B14F-4D97-AF65-F5344CB8AC3E}">
        <p14:creationId xmlns="" xmlns:p14="http://schemas.microsoft.com/office/powerpoint/2010/main" val="81358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393855638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186291666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326883477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163014569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218065736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180195141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7877272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19346221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87058315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100602422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66886-40A0-41DC-85E5-E05665218BA3}" type="datetimeFigureOut">
              <a:rPr lang="en-IN" smtClean="0"/>
              <a:pPr/>
              <a:t>04-06-2020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31301886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66886-40A0-41DC-85E5-E05665218BA3}" type="datetimeFigureOut">
              <a:rPr lang="en-IN" smtClean="0"/>
              <a:pPr/>
              <a:t>04-06-2020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04E87-BACF-466E-8D1C-D078144129FB}" type="slidenum">
              <a:rPr lang="en-IN" smtClean="0"/>
              <a:pPr/>
              <a:t>‹#›</a:t>
            </a:fld>
            <a:endParaRPr lang="en-IN"/>
          </a:p>
        </p:txBody>
      </p:sp>
    </p:spTree>
    <p:extLst>
      <p:ext uri="{BB962C8B-B14F-4D97-AF65-F5344CB8AC3E}">
        <p14:creationId xmlns="" xmlns:p14="http://schemas.microsoft.com/office/powerpoint/2010/main" val="205699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IN" dirty="0" smtClean="0"/>
              <a:t>Tutorial MBBS Batch 2016</a:t>
            </a:r>
            <a:br>
              <a:rPr lang="en-IN" dirty="0" smtClean="0"/>
            </a:br>
            <a:r>
              <a:rPr lang="en-IN" dirty="0" smtClean="0"/>
              <a:t>22/05/2020</a:t>
            </a:r>
            <a:endParaRPr lang="en-IN" dirty="0"/>
          </a:p>
        </p:txBody>
      </p:sp>
      <p:sp>
        <p:nvSpPr>
          <p:cNvPr id="7" name="Subtitle 6"/>
          <p:cNvSpPr>
            <a:spLocks noGrp="1"/>
          </p:cNvSpPr>
          <p:nvPr>
            <p:ph type="subTitle" idx="1"/>
          </p:nvPr>
        </p:nvSpPr>
        <p:spPr/>
        <p:txBody>
          <a:bodyPr>
            <a:normAutofit fontScale="85000" lnSpcReduction="10000"/>
          </a:bodyPr>
          <a:lstStyle/>
          <a:p>
            <a:pPr marL="514350" indent="-514350">
              <a:buFont typeface="+mj-lt"/>
              <a:buAutoNum type="arabicPeriod"/>
            </a:pPr>
            <a:r>
              <a:rPr lang="en-IN" dirty="0" smtClean="0"/>
              <a:t>Specimen: </a:t>
            </a:r>
            <a:r>
              <a:rPr lang="en-IN" dirty="0" err="1" smtClean="0"/>
              <a:t>Hydatidiform</a:t>
            </a:r>
            <a:r>
              <a:rPr lang="en-IN" dirty="0" smtClean="0"/>
              <a:t> mole</a:t>
            </a:r>
          </a:p>
          <a:p>
            <a:pPr marL="514350" indent="-514350">
              <a:buFont typeface="+mj-lt"/>
              <a:buAutoNum type="arabicPeriod"/>
            </a:pPr>
            <a:r>
              <a:rPr lang="en-IN" dirty="0" smtClean="0"/>
              <a:t>Cases study on contraception &amp; identification of the chosen method</a:t>
            </a:r>
          </a:p>
          <a:p>
            <a:pPr marL="514350" indent="-514350">
              <a:buFont typeface="+mj-lt"/>
              <a:buAutoNum type="arabicPeriod"/>
            </a:pPr>
            <a:r>
              <a:rPr lang="en-IN" dirty="0" smtClean="0"/>
              <a:t>Instruments: sponge-</a:t>
            </a:r>
            <a:r>
              <a:rPr lang="en-IN" dirty="0" err="1" smtClean="0"/>
              <a:t>holder,towel</a:t>
            </a:r>
            <a:r>
              <a:rPr lang="en-IN" dirty="0" smtClean="0"/>
              <a:t> clip </a:t>
            </a:r>
          </a:p>
          <a:p>
            <a:pPr marL="514350" indent="-514350">
              <a:buFont typeface="+mj-lt"/>
              <a:buAutoNum type="arabicPeriod"/>
            </a:pPr>
            <a:endParaRPr lang="en-IN" dirty="0"/>
          </a:p>
        </p:txBody>
      </p:sp>
    </p:spTree>
    <p:extLst>
      <p:ext uri="{BB962C8B-B14F-4D97-AF65-F5344CB8AC3E}">
        <p14:creationId xmlns="" xmlns:p14="http://schemas.microsoft.com/office/powerpoint/2010/main" val="97811515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Questions</a:t>
            </a:r>
            <a:endParaRPr lang="en-IN" dirty="0"/>
          </a:p>
        </p:txBody>
      </p:sp>
      <p:sp>
        <p:nvSpPr>
          <p:cNvPr id="3" name="Content Placeholder 2"/>
          <p:cNvSpPr>
            <a:spLocks noGrp="1"/>
          </p:cNvSpPr>
          <p:nvPr>
            <p:ph idx="1"/>
          </p:nvPr>
        </p:nvSpPr>
        <p:spPr/>
        <p:txBody>
          <a:bodyPr/>
          <a:lstStyle/>
          <a:p>
            <a:pPr marL="514350" indent="-514350" fontAlgn="base">
              <a:buFont typeface="+mj-lt"/>
              <a:buAutoNum type="arabicPeriod"/>
            </a:pPr>
            <a:r>
              <a:rPr lang="en-US" dirty="0" smtClean="0"/>
              <a:t>What </a:t>
            </a:r>
            <a:r>
              <a:rPr lang="en-US" dirty="0"/>
              <a:t>important information is missing?</a:t>
            </a:r>
          </a:p>
          <a:p>
            <a:pPr marL="514350" indent="-514350" fontAlgn="base">
              <a:buFont typeface="+mj-lt"/>
              <a:buAutoNum type="arabicPeriod"/>
            </a:pPr>
            <a:r>
              <a:rPr lang="en-US" dirty="0" smtClean="0"/>
              <a:t>Why</a:t>
            </a:r>
            <a:r>
              <a:rPr lang="en-US" dirty="0"/>
              <a:t>?</a:t>
            </a:r>
          </a:p>
          <a:p>
            <a:pPr marL="514350" indent="-514350" fontAlgn="base">
              <a:buFont typeface="+mj-lt"/>
              <a:buAutoNum type="arabicPeriod"/>
            </a:pPr>
            <a:r>
              <a:rPr lang="en-US" dirty="0" smtClean="0"/>
              <a:t>What </a:t>
            </a:r>
            <a:r>
              <a:rPr lang="en-US" dirty="0"/>
              <a:t>contraception should </a:t>
            </a:r>
            <a:r>
              <a:rPr lang="en-US" b="1" u="sng" dirty="0"/>
              <a:t>the couple </a:t>
            </a:r>
            <a:r>
              <a:rPr lang="en-US" dirty="0"/>
              <a:t>use for one year now?</a:t>
            </a:r>
          </a:p>
          <a:p>
            <a:pPr marL="514350" indent="-514350" fontAlgn="base">
              <a:buFont typeface="+mj-lt"/>
              <a:buAutoNum type="arabicPeriod"/>
            </a:pPr>
            <a:r>
              <a:rPr lang="en-US" dirty="0" smtClean="0"/>
              <a:t>Why?</a:t>
            </a:r>
            <a:endParaRPr lang="en-US" dirty="0"/>
          </a:p>
          <a:p>
            <a:pPr marL="514350" indent="-514350" fontAlgn="base">
              <a:buFont typeface="+mj-lt"/>
              <a:buAutoNum type="arabicPeriod"/>
            </a:pPr>
            <a:r>
              <a:rPr lang="en-US" smtClean="0"/>
              <a:t>What </a:t>
            </a:r>
            <a:r>
              <a:rPr lang="en-US" dirty="0"/>
              <a:t>will you tell them about the method?</a:t>
            </a:r>
          </a:p>
          <a:p>
            <a:endParaRPr lang="en-IN" dirty="0"/>
          </a:p>
        </p:txBody>
      </p:sp>
    </p:spTree>
    <p:extLst>
      <p:ext uri="{BB962C8B-B14F-4D97-AF65-F5344CB8AC3E}">
        <p14:creationId xmlns="" xmlns:p14="http://schemas.microsoft.com/office/powerpoint/2010/main" val="180806168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6632"/>
            <a:ext cx="7992888" cy="6186309"/>
          </a:xfrm>
          <a:prstGeom prst="rect">
            <a:avLst/>
          </a:prstGeom>
        </p:spPr>
        <p:txBody>
          <a:bodyPr wrap="square">
            <a:spAutoFit/>
          </a:bodyPr>
          <a:lstStyle/>
          <a:p>
            <a:endParaRPr lang="en-US" b="1" dirty="0" smtClean="0">
              <a:solidFill>
                <a:srgbClr val="FF0000"/>
              </a:solidFill>
            </a:endParaRPr>
          </a:p>
          <a:p>
            <a:endParaRPr lang="en-US" b="1" dirty="0">
              <a:solidFill>
                <a:srgbClr val="FF0000"/>
              </a:solidFill>
            </a:endParaRPr>
          </a:p>
          <a:p>
            <a:r>
              <a:rPr lang="en-US" b="1" dirty="0" err="1" smtClean="0">
                <a:solidFill>
                  <a:srgbClr val="FF0000"/>
                </a:solidFill>
              </a:rPr>
              <a:t>Sudipt</a:t>
            </a:r>
            <a:r>
              <a:rPr lang="en-US" b="1" dirty="0" smtClean="0">
                <a:solidFill>
                  <a:srgbClr val="FF0000"/>
                </a:solidFill>
              </a:rPr>
              <a:t> </a:t>
            </a:r>
            <a:r>
              <a:rPr lang="en-US" b="1" dirty="0" err="1" smtClean="0">
                <a:solidFill>
                  <a:srgbClr val="FF0000"/>
                </a:solidFill>
              </a:rPr>
              <a:t>Anand’s</a:t>
            </a:r>
            <a:r>
              <a:rPr lang="en-US" b="1" dirty="0" smtClean="0">
                <a:solidFill>
                  <a:srgbClr val="FF0000"/>
                </a:solidFill>
              </a:rPr>
              <a:t> answers</a:t>
            </a:r>
          </a:p>
          <a:p>
            <a:r>
              <a:rPr lang="en-US" dirty="0" smtClean="0"/>
              <a:t>- </a:t>
            </a:r>
            <a:r>
              <a:rPr lang="en-US" dirty="0"/>
              <a:t>Age of wife</a:t>
            </a:r>
          </a:p>
          <a:p>
            <a:r>
              <a:rPr lang="en-US" dirty="0"/>
              <a:t>-Age of patient helps in selection of appropriate type of contraceptive method. </a:t>
            </a:r>
          </a:p>
          <a:p>
            <a:r>
              <a:rPr lang="en-US" dirty="0"/>
              <a:t>-Barrier method</a:t>
            </a:r>
          </a:p>
          <a:p>
            <a:r>
              <a:rPr lang="en-US" dirty="0"/>
              <a:t>-Because it's safe, cheap, convenient to use, it has least side effects and it doesn't alter the fertility of individuals. </a:t>
            </a:r>
          </a:p>
          <a:p>
            <a:r>
              <a:rPr lang="en-US" dirty="0"/>
              <a:t>-It's method of use, side effects and </a:t>
            </a:r>
            <a:r>
              <a:rPr lang="en-US" dirty="0" err="1" smtClean="0"/>
              <a:t>failiure</a:t>
            </a:r>
            <a:r>
              <a:rPr lang="en-US" dirty="0" smtClean="0"/>
              <a:t> </a:t>
            </a:r>
            <a:r>
              <a:rPr lang="en-US" dirty="0"/>
              <a:t>rate. </a:t>
            </a:r>
            <a:endParaRPr lang="en-US" dirty="0" smtClean="0"/>
          </a:p>
          <a:p>
            <a:endParaRPr lang="en-US" dirty="0"/>
          </a:p>
          <a:p>
            <a:endParaRPr lang="en-US" dirty="0" smtClean="0"/>
          </a:p>
          <a:p>
            <a:endParaRPr lang="en-US" dirty="0"/>
          </a:p>
          <a:p>
            <a:r>
              <a:rPr lang="en-US" b="1" dirty="0" err="1" smtClean="0">
                <a:solidFill>
                  <a:srgbClr val="FF0000"/>
                </a:solidFill>
              </a:rPr>
              <a:t>Anish’s</a:t>
            </a:r>
            <a:r>
              <a:rPr lang="en-US" b="1" dirty="0" smtClean="0">
                <a:solidFill>
                  <a:srgbClr val="FF0000"/>
                </a:solidFill>
              </a:rPr>
              <a:t> answers</a:t>
            </a:r>
          </a:p>
          <a:p>
            <a:r>
              <a:rPr lang="en-US" dirty="0"/>
              <a:t>Age of wife.</a:t>
            </a:r>
          </a:p>
          <a:p>
            <a:r>
              <a:rPr lang="en-US" dirty="0"/>
              <a:t>*Age of patient helps in selection of appropriate type of contraceptive </a:t>
            </a:r>
            <a:r>
              <a:rPr lang="en-US" dirty="0" smtClean="0"/>
              <a:t>method. like </a:t>
            </a:r>
            <a:r>
              <a:rPr lang="en-US" dirty="0"/>
              <a:t>young patients are not suitable for sterilization and lactating patients are not preferred for COCs .</a:t>
            </a:r>
          </a:p>
          <a:p>
            <a:r>
              <a:rPr lang="en-US" dirty="0"/>
              <a:t>*Barrier method .</a:t>
            </a:r>
          </a:p>
          <a:p>
            <a:r>
              <a:rPr lang="en-US" dirty="0"/>
              <a:t>*Because it's safe cheap convenient to use has least side effects and it does not affect the </a:t>
            </a:r>
            <a:r>
              <a:rPr lang="en-US" dirty="0" smtClean="0"/>
              <a:t>fertility </a:t>
            </a:r>
            <a:r>
              <a:rPr lang="en-US" dirty="0"/>
              <a:t>of couple .</a:t>
            </a:r>
          </a:p>
          <a:p>
            <a:r>
              <a:rPr lang="en-US" dirty="0"/>
              <a:t>*It's method of use failure rate side effects.</a:t>
            </a:r>
          </a:p>
          <a:p>
            <a:endParaRPr lang="en-US" dirty="0"/>
          </a:p>
        </p:txBody>
      </p:sp>
    </p:spTree>
    <p:extLst>
      <p:ext uri="{BB962C8B-B14F-4D97-AF65-F5344CB8AC3E}">
        <p14:creationId xmlns="" xmlns:p14="http://schemas.microsoft.com/office/powerpoint/2010/main" val="241736783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Answers</a:t>
            </a:r>
            <a:endParaRPr lang="en-IN" dirty="0"/>
          </a:p>
        </p:txBody>
      </p:sp>
      <p:sp>
        <p:nvSpPr>
          <p:cNvPr id="3" name="Content Placeholder 2"/>
          <p:cNvSpPr>
            <a:spLocks noGrp="1"/>
          </p:cNvSpPr>
          <p:nvPr>
            <p:ph idx="1"/>
          </p:nvPr>
        </p:nvSpPr>
        <p:spPr/>
        <p:txBody>
          <a:bodyPr>
            <a:normAutofit fontScale="85000" lnSpcReduction="20000"/>
          </a:bodyPr>
          <a:lstStyle/>
          <a:p>
            <a:pPr fontAlgn="base"/>
            <a:r>
              <a:rPr lang="en-US" b="1" dirty="0">
                <a:solidFill>
                  <a:srgbClr val="FF0000"/>
                </a:solidFill>
              </a:rPr>
              <a:t>What important information is missing</a:t>
            </a:r>
            <a:r>
              <a:rPr lang="en-US" b="1" dirty="0" smtClean="0">
                <a:solidFill>
                  <a:srgbClr val="FF0000"/>
                </a:solidFill>
              </a:rPr>
              <a:t>?</a:t>
            </a:r>
          </a:p>
          <a:p>
            <a:pPr fontAlgn="base"/>
            <a:r>
              <a:rPr lang="en-US" dirty="0" smtClean="0"/>
              <a:t>Age of wife</a:t>
            </a:r>
            <a:endParaRPr lang="en-US" dirty="0"/>
          </a:p>
          <a:p>
            <a:pPr fontAlgn="base"/>
            <a:r>
              <a:rPr lang="en-US" b="1" dirty="0" smtClean="0">
                <a:solidFill>
                  <a:srgbClr val="FF0000"/>
                </a:solidFill>
              </a:rPr>
              <a:t>Why?</a:t>
            </a:r>
          </a:p>
          <a:p>
            <a:pPr marL="514350" indent="-514350" fontAlgn="base">
              <a:buFont typeface="+mj-lt"/>
              <a:buAutoNum type="arabicPeriod"/>
            </a:pPr>
            <a:r>
              <a:rPr lang="en-US" dirty="0" smtClean="0"/>
              <a:t>It is important for counseling of the couple about how long they should postpone the pregnancy because after  30 </a:t>
            </a:r>
            <a:r>
              <a:rPr lang="en-US" dirty="0" err="1" smtClean="0"/>
              <a:t>yrs</a:t>
            </a:r>
            <a:r>
              <a:rPr lang="en-US" dirty="0" smtClean="0"/>
              <a:t> and especially after 35 </a:t>
            </a:r>
            <a:r>
              <a:rPr lang="en-US" dirty="0" err="1" smtClean="0"/>
              <a:t>yrs</a:t>
            </a:r>
            <a:r>
              <a:rPr lang="en-US" dirty="0" smtClean="0"/>
              <a:t> ovarian function deteriorates and medical disorders may arise thus compromising pregnancy outcome</a:t>
            </a:r>
          </a:p>
          <a:p>
            <a:pPr marL="514350" indent="-514350" fontAlgn="base">
              <a:buFont typeface="+mj-lt"/>
              <a:buAutoNum type="arabicPeriod"/>
            </a:pPr>
            <a:r>
              <a:rPr lang="en-US" dirty="0"/>
              <a:t>Age of patient helps in selection of appropriate type of contraceptive </a:t>
            </a:r>
            <a:r>
              <a:rPr lang="en-US" dirty="0" smtClean="0"/>
              <a:t>method e.g. </a:t>
            </a:r>
            <a:r>
              <a:rPr lang="en-US" dirty="0"/>
              <a:t>young patients are not suitable for sterilization and lactating patients are not preferred for COCs .</a:t>
            </a:r>
          </a:p>
          <a:p>
            <a:pPr marL="514350" indent="-514350" fontAlgn="base">
              <a:buFont typeface="+mj-lt"/>
              <a:buAutoNum type="arabicPeriod"/>
            </a:pPr>
            <a:endParaRPr lang="en-US" dirty="0" smtClean="0"/>
          </a:p>
          <a:p>
            <a:pPr fontAlgn="base"/>
            <a:endParaRPr lang="en-US" dirty="0" smtClean="0"/>
          </a:p>
          <a:p>
            <a:pPr fontAlgn="base"/>
            <a:endParaRPr lang="en-US" dirty="0"/>
          </a:p>
          <a:p>
            <a:pPr marL="0" indent="0">
              <a:buNone/>
            </a:pPr>
            <a:endParaRPr lang="en-IN" dirty="0"/>
          </a:p>
        </p:txBody>
      </p:sp>
    </p:spTree>
    <p:extLst>
      <p:ext uri="{BB962C8B-B14F-4D97-AF65-F5344CB8AC3E}">
        <p14:creationId xmlns="" xmlns:p14="http://schemas.microsoft.com/office/powerpoint/2010/main" val="214828289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Answers</a:t>
            </a:r>
            <a:endParaRPr lang="en-IN" dirty="0"/>
          </a:p>
        </p:txBody>
      </p:sp>
      <p:sp>
        <p:nvSpPr>
          <p:cNvPr id="3" name="Content Placeholder 2"/>
          <p:cNvSpPr>
            <a:spLocks noGrp="1"/>
          </p:cNvSpPr>
          <p:nvPr>
            <p:ph idx="1"/>
          </p:nvPr>
        </p:nvSpPr>
        <p:spPr/>
        <p:txBody>
          <a:bodyPr>
            <a:normAutofit fontScale="32500" lnSpcReduction="20000"/>
          </a:bodyPr>
          <a:lstStyle/>
          <a:p>
            <a:pPr fontAlgn="base"/>
            <a:r>
              <a:rPr lang="en-US" sz="6000" b="1" dirty="0">
                <a:solidFill>
                  <a:srgbClr val="FF0000"/>
                </a:solidFill>
              </a:rPr>
              <a:t>What contraception should </a:t>
            </a:r>
            <a:r>
              <a:rPr lang="en-US" sz="6000" b="1" u="sng" dirty="0">
                <a:solidFill>
                  <a:srgbClr val="FF0000"/>
                </a:solidFill>
              </a:rPr>
              <a:t>the couple </a:t>
            </a:r>
            <a:r>
              <a:rPr lang="en-US" sz="6000" b="1" dirty="0">
                <a:solidFill>
                  <a:srgbClr val="FF0000"/>
                </a:solidFill>
              </a:rPr>
              <a:t>use for one year now</a:t>
            </a:r>
            <a:r>
              <a:rPr lang="en-US" sz="6000" b="1" dirty="0" smtClean="0">
                <a:solidFill>
                  <a:srgbClr val="FF0000"/>
                </a:solidFill>
              </a:rPr>
              <a:t>?</a:t>
            </a:r>
          </a:p>
          <a:p>
            <a:pPr fontAlgn="base"/>
            <a:r>
              <a:rPr lang="en-US" sz="6000" dirty="0" smtClean="0"/>
              <a:t>Barrier contraception </a:t>
            </a:r>
            <a:endParaRPr lang="en-US" sz="6000" dirty="0"/>
          </a:p>
          <a:p>
            <a:pPr fontAlgn="base"/>
            <a:endParaRPr lang="en-US" sz="6000" b="1" dirty="0" smtClean="0">
              <a:solidFill>
                <a:srgbClr val="FF0000"/>
              </a:solidFill>
            </a:endParaRPr>
          </a:p>
          <a:p>
            <a:pPr fontAlgn="base"/>
            <a:r>
              <a:rPr lang="en-US" sz="6000" b="1" dirty="0" smtClean="0">
                <a:solidFill>
                  <a:srgbClr val="FF0000"/>
                </a:solidFill>
              </a:rPr>
              <a:t>Why?</a:t>
            </a:r>
          </a:p>
          <a:p>
            <a:pPr marL="514350" indent="-514350" fontAlgn="base">
              <a:buFont typeface="+mj-lt"/>
              <a:buAutoNum type="arabicPeriod"/>
            </a:pPr>
            <a:r>
              <a:rPr lang="en-US" sz="6200" dirty="0" smtClean="0"/>
              <a:t>Fairly high success rate (15 pregnancy/HWYs)</a:t>
            </a:r>
          </a:p>
          <a:p>
            <a:pPr marL="514350" indent="-514350" fontAlgn="base">
              <a:buFont typeface="+mj-lt"/>
              <a:buAutoNum type="arabicPeriod"/>
            </a:pPr>
            <a:r>
              <a:rPr lang="en-US" sz="6200" dirty="0" smtClean="0"/>
              <a:t>Needs to be used only at time on sexual intercourse, </a:t>
            </a:r>
          </a:p>
          <a:p>
            <a:pPr marL="514350" indent="-514350" fontAlgn="base">
              <a:buFont typeface="+mj-lt"/>
              <a:buAutoNum type="arabicPeriod"/>
            </a:pPr>
            <a:r>
              <a:rPr lang="en-US" sz="6200" dirty="0" smtClean="0"/>
              <a:t>Minimal systemic adverse effects</a:t>
            </a:r>
          </a:p>
          <a:p>
            <a:pPr marL="514350" indent="-514350" fontAlgn="base">
              <a:buFont typeface="+mj-lt"/>
              <a:buAutoNum type="arabicPeriod"/>
            </a:pPr>
            <a:r>
              <a:rPr lang="en-US" sz="6200" dirty="0" smtClean="0"/>
              <a:t>Safe </a:t>
            </a:r>
            <a:r>
              <a:rPr lang="en-US" sz="6200" dirty="0"/>
              <a:t>cheap convenient to use </a:t>
            </a:r>
            <a:endParaRPr lang="en-US" sz="6200" dirty="0" smtClean="0"/>
          </a:p>
          <a:p>
            <a:pPr marL="514350" indent="-514350" fontAlgn="base">
              <a:buFont typeface="+mj-lt"/>
              <a:buAutoNum type="arabicPeriod"/>
            </a:pPr>
            <a:r>
              <a:rPr lang="en-US" sz="6200" dirty="0" smtClean="0"/>
              <a:t>It </a:t>
            </a:r>
            <a:r>
              <a:rPr lang="en-US" sz="6200" dirty="0"/>
              <a:t>does not affect the fertility of couple .</a:t>
            </a:r>
          </a:p>
          <a:p>
            <a:pPr marL="0" indent="0" fontAlgn="base">
              <a:buNone/>
            </a:pPr>
            <a:r>
              <a:rPr lang="en-US" sz="6200" u="sng" dirty="0" smtClean="0">
                <a:solidFill>
                  <a:srgbClr val="FF0000"/>
                </a:solidFill>
              </a:rPr>
              <a:t>Note: requires motivation and education of husband on its use</a:t>
            </a:r>
            <a:endParaRPr lang="en-US" sz="6200" u="sng" dirty="0">
              <a:solidFill>
                <a:srgbClr val="FF0000"/>
              </a:solidFill>
            </a:endParaRPr>
          </a:p>
          <a:p>
            <a:pPr fontAlgn="base"/>
            <a:endParaRPr lang="en-US" sz="6200" b="1" u="sng" dirty="0" smtClean="0">
              <a:solidFill>
                <a:srgbClr val="FF0000"/>
              </a:solidFill>
            </a:endParaRPr>
          </a:p>
          <a:p>
            <a:pPr fontAlgn="base"/>
            <a:endParaRPr lang="en-US" b="1" dirty="0">
              <a:solidFill>
                <a:srgbClr val="FF0000"/>
              </a:solidFill>
            </a:endParaRPr>
          </a:p>
          <a:p>
            <a:pPr fontAlgn="base"/>
            <a:r>
              <a:rPr lang="en-US" sz="6000" b="1" dirty="0" smtClean="0">
                <a:solidFill>
                  <a:srgbClr val="FF0000"/>
                </a:solidFill>
              </a:rPr>
              <a:t>What </a:t>
            </a:r>
            <a:r>
              <a:rPr lang="en-US" sz="6000" b="1" dirty="0">
                <a:solidFill>
                  <a:srgbClr val="FF0000"/>
                </a:solidFill>
              </a:rPr>
              <a:t>will you tell them about the method</a:t>
            </a:r>
            <a:r>
              <a:rPr lang="en-US" sz="6000" b="1" dirty="0" smtClean="0">
                <a:solidFill>
                  <a:srgbClr val="FF0000"/>
                </a:solidFill>
              </a:rPr>
              <a:t>?</a:t>
            </a:r>
          </a:p>
          <a:p>
            <a:pPr fontAlgn="base"/>
            <a:r>
              <a:rPr lang="en-US" sz="6000" dirty="0" smtClean="0"/>
              <a:t>Method of use; success/failure rate; additional benefits</a:t>
            </a:r>
            <a:r>
              <a:rPr lang="en-US" sz="6000" u="sng" dirty="0" smtClean="0">
                <a:solidFill>
                  <a:srgbClr val="FF0000"/>
                </a:solidFill>
              </a:rPr>
              <a:t>(!! Protection from STIs)</a:t>
            </a:r>
          </a:p>
          <a:p>
            <a:pPr marL="0" indent="0" fontAlgn="base">
              <a:buNone/>
            </a:pPr>
            <a:endParaRPr lang="en-US" sz="6000" dirty="0"/>
          </a:p>
          <a:p>
            <a:endParaRPr lang="en-IN" sz="6000" dirty="0"/>
          </a:p>
        </p:txBody>
      </p:sp>
    </p:spTree>
    <p:extLst>
      <p:ext uri="{BB962C8B-B14F-4D97-AF65-F5344CB8AC3E}">
        <p14:creationId xmlns="" xmlns:p14="http://schemas.microsoft.com/office/powerpoint/2010/main" val="370764247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260648"/>
            <a:ext cx="8856984" cy="6120679"/>
          </a:xfrm>
        </p:spPr>
      </p:pic>
    </p:spTree>
    <p:extLst>
      <p:ext uri="{BB962C8B-B14F-4D97-AF65-F5344CB8AC3E}">
        <p14:creationId xmlns="" xmlns:p14="http://schemas.microsoft.com/office/powerpoint/2010/main" val="237690914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Case 2</a:t>
            </a:r>
            <a:endParaRPr lang="en-IN" dirty="0"/>
          </a:p>
        </p:txBody>
      </p:sp>
      <p:sp>
        <p:nvSpPr>
          <p:cNvPr id="3" name="Content Placeholder 2"/>
          <p:cNvSpPr>
            <a:spLocks noGrp="1"/>
          </p:cNvSpPr>
          <p:nvPr>
            <p:ph idx="1"/>
          </p:nvPr>
        </p:nvSpPr>
        <p:spPr/>
        <p:txBody>
          <a:bodyPr/>
          <a:lstStyle/>
          <a:p>
            <a:r>
              <a:rPr lang="en-US" dirty="0"/>
              <a:t>A  26 </a:t>
            </a:r>
            <a:r>
              <a:rPr lang="en-US" dirty="0" err="1"/>
              <a:t>yr</a:t>
            </a:r>
            <a:r>
              <a:rPr lang="en-US" dirty="0"/>
              <a:t> old  rural woman with </a:t>
            </a:r>
            <a:r>
              <a:rPr lang="en-US" u="sng" dirty="0"/>
              <a:t>one living 2 </a:t>
            </a:r>
            <a:r>
              <a:rPr lang="en-US" u="sng" dirty="0" err="1"/>
              <a:t>yr</a:t>
            </a:r>
            <a:r>
              <a:rPr lang="en-US" u="sng" dirty="0"/>
              <a:t> child </a:t>
            </a:r>
            <a:r>
              <a:rPr lang="en-US" dirty="0"/>
              <a:t>attends FP clinic for </a:t>
            </a:r>
            <a:r>
              <a:rPr lang="en-US" dirty="0" err="1"/>
              <a:t>CuT</a:t>
            </a:r>
            <a:r>
              <a:rPr lang="en-US" dirty="0"/>
              <a:t> insertion since her ASHA has told her it is very </a:t>
            </a:r>
            <a:r>
              <a:rPr lang="en-US" u="sng" dirty="0"/>
              <a:t>convenient</a:t>
            </a:r>
            <a:r>
              <a:rPr lang="en-US" dirty="0"/>
              <a:t>. She </a:t>
            </a:r>
            <a:r>
              <a:rPr lang="en-US" u="sng" dirty="0"/>
              <a:t>lives with her husband </a:t>
            </a:r>
            <a:r>
              <a:rPr lang="en-US" dirty="0"/>
              <a:t> </a:t>
            </a:r>
            <a:r>
              <a:rPr lang="en-US" u="sng" dirty="0"/>
              <a:t>next to the PHC,</a:t>
            </a:r>
            <a:r>
              <a:rPr lang="en-US" dirty="0"/>
              <a:t> has </a:t>
            </a:r>
            <a:r>
              <a:rPr lang="en-US" u="sng" dirty="0"/>
              <a:t>irregular heavy periods</a:t>
            </a:r>
            <a:r>
              <a:rPr lang="en-US" dirty="0"/>
              <a:t>, looks </a:t>
            </a:r>
            <a:r>
              <a:rPr lang="en-US" u="sng" dirty="0"/>
              <a:t>very pale </a:t>
            </a:r>
            <a:r>
              <a:rPr lang="en-US" dirty="0"/>
              <a:t>and </a:t>
            </a:r>
            <a:r>
              <a:rPr lang="en-US" dirty="0" err="1"/>
              <a:t>Hb</a:t>
            </a:r>
            <a:r>
              <a:rPr lang="en-US" dirty="0"/>
              <a:t>% is </a:t>
            </a:r>
            <a:r>
              <a:rPr lang="en-US" u="sng" dirty="0"/>
              <a:t>7.5g%</a:t>
            </a:r>
            <a:endParaRPr lang="en-IN" dirty="0"/>
          </a:p>
        </p:txBody>
      </p:sp>
    </p:spTree>
    <p:extLst>
      <p:ext uri="{BB962C8B-B14F-4D97-AF65-F5344CB8AC3E}">
        <p14:creationId xmlns="" xmlns:p14="http://schemas.microsoft.com/office/powerpoint/2010/main" val="207525758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Questions</a:t>
            </a:r>
            <a:endParaRPr lang="en-IN" dirty="0"/>
          </a:p>
        </p:txBody>
      </p:sp>
      <p:sp>
        <p:nvSpPr>
          <p:cNvPr id="3" name="Content Placeholder 2"/>
          <p:cNvSpPr>
            <a:spLocks noGrp="1"/>
          </p:cNvSpPr>
          <p:nvPr>
            <p:ph idx="1"/>
          </p:nvPr>
        </p:nvSpPr>
        <p:spPr/>
        <p:txBody>
          <a:bodyPr/>
          <a:lstStyle/>
          <a:p>
            <a:pPr marL="514350" indent="-514350" fontAlgn="base">
              <a:buFont typeface="+mj-lt"/>
              <a:buAutoNum type="arabicPeriod"/>
            </a:pPr>
            <a:r>
              <a:rPr lang="en-US" dirty="0"/>
              <a:t>Do you think her choice is appropriate? Why</a:t>
            </a:r>
            <a:r>
              <a:rPr lang="en-US" dirty="0" smtClean="0"/>
              <a:t>?</a:t>
            </a:r>
            <a:endParaRPr lang="en-US" dirty="0"/>
          </a:p>
          <a:p>
            <a:pPr marL="514350" indent="-514350" fontAlgn="base">
              <a:buFont typeface="+mj-lt"/>
              <a:buAutoNum type="arabicPeriod"/>
            </a:pPr>
            <a:r>
              <a:rPr lang="en-US" dirty="0" smtClean="0"/>
              <a:t>What </a:t>
            </a:r>
            <a:r>
              <a:rPr lang="en-US" dirty="0"/>
              <a:t>other methods can she use?</a:t>
            </a:r>
          </a:p>
          <a:p>
            <a:endParaRPr lang="en-IN" dirty="0"/>
          </a:p>
        </p:txBody>
      </p:sp>
    </p:spTree>
    <p:extLst>
      <p:ext uri="{BB962C8B-B14F-4D97-AF65-F5344CB8AC3E}">
        <p14:creationId xmlns="" xmlns:p14="http://schemas.microsoft.com/office/powerpoint/2010/main" val="282742615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5"/>
            <a:ext cx="8208912" cy="5632311"/>
          </a:xfrm>
          <a:prstGeom prst="rect">
            <a:avLst/>
          </a:prstGeom>
        </p:spPr>
        <p:txBody>
          <a:bodyPr wrap="square">
            <a:spAutoFit/>
          </a:bodyPr>
          <a:lstStyle/>
          <a:p>
            <a:r>
              <a:rPr lang="en-US" sz="2400" b="1" dirty="0" err="1" smtClean="0">
                <a:solidFill>
                  <a:srgbClr val="FF0000"/>
                </a:solidFill>
              </a:rPr>
              <a:t>Sudipt</a:t>
            </a:r>
            <a:r>
              <a:rPr lang="en-US" sz="2400" b="1" dirty="0" smtClean="0">
                <a:solidFill>
                  <a:srgbClr val="FF0000"/>
                </a:solidFill>
              </a:rPr>
              <a:t> </a:t>
            </a:r>
            <a:r>
              <a:rPr lang="en-US" sz="2400" b="1" dirty="0" err="1" smtClean="0">
                <a:solidFill>
                  <a:srgbClr val="FF0000"/>
                </a:solidFill>
              </a:rPr>
              <a:t>Anand’s</a:t>
            </a:r>
            <a:r>
              <a:rPr lang="en-US" sz="2400" b="1" dirty="0" smtClean="0">
                <a:solidFill>
                  <a:srgbClr val="FF0000"/>
                </a:solidFill>
              </a:rPr>
              <a:t> answers</a:t>
            </a:r>
          </a:p>
          <a:p>
            <a:r>
              <a:rPr lang="en-US" sz="2400" dirty="0" smtClean="0"/>
              <a:t>-No</a:t>
            </a:r>
            <a:endParaRPr lang="en-US" sz="2400" dirty="0"/>
          </a:p>
          <a:p>
            <a:r>
              <a:rPr lang="en-US" sz="2400" dirty="0"/>
              <a:t>-As she is anemic and has irregular   heavy periods, inserting IUD will only   worsen her health conditions by   </a:t>
            </a:r>
            <a:r>
              <a:rPr lang="en-US" sz="2400" dirty="0" err="1"/>
              <a:t>makeing</a:t>
            </a:r>
            <a:r>
              <a:rPr lang="en-US" sz="2400" dirty="0"/>
              <a:t> her bleed more heavily and   she will require additional medication to   remain healthy. </a:t>
            </a:r>
          </a:p>
          <a:p>
            <a:r>
              <a:rPr lang="en-US" sz="2400" dirty="0"/>
              <a:t>-OCPs, condoms, </a:t>
            </a:r>
            <a:r>
              <a:rPr lang="en-US" sz="2400" dirty="0" err="1" smtClean="0"/>
              <a:t>Injectables</a:t>
            </a:r>
            <a:endParaRPr lang="en-US" sz="2400" dirty="0" smtClean="0"/>
          </a:p>
          <a:p>
            <a:endParaRPr lang="en-US" sz="2400" dirty="0"/>
          </a:p>
          <a:p>
            <a:endParaRPr lang="en-US" sz="2400" dirty="0"/>
          </a:p>
          <a:p>
            <a:r>
              <a:rPr lang="en-US" sz="2400" b="1" dirty="0" err="1" smtClean="0">
                <a:solidFill>
                  <a:srgbClr val="FF0000"/>
                </a:solidFill>
              </a:rPr>
              <a:t>Anish’s</a:t>
            </a:r>
            <a:r>
              <a:rPr lang="en-US" sz="2400" b="1" dirty="0" smtClean="0">
                <a:solidFill>
                  <a:srgbClr val="FF0000"/>
                </a:solidFill>
              </a:rPr>
              <a:t> answers</a:t>
            </a:r>
          </a:p>
          <a:p>
            <a:r>
              <a:rPr lang="en-US" sz="2400" dirty="0"/>
              <a:t>*No</a:t>
            </a:r>
          </a:p>
          <a:p>
            <a:r>
              <a:rPr lang="en-US" sz="2400" dirty="0"/>
              <a:t>*As she has irregular heavy periods and she is anemic , inserting IUD will only make her condition worsen and she may require additional medication to remain healthy .</a:t>
            </a:r>
          </a:p>
          <a:p>
            <a:r>
              <a:rPr lang="en-US" sz="2400" dirty="0"/>
              <a:t>*OCPs condoms injectable </a:t>
            </a:r>
            <a:r>
              <a:rPr lang="en-US" sz="2400" dirty="0" smtClean="0"/>
              <a:t>.</a:t>
            </a:r>
            <a:endParaRPr lang="en-US" sz="2400" dirty="0"/>
          </a:p>
        </p:txBody>
      </p:sp>
    </p:spTree>
    <p:extLst>
      <p:ext uri="{BB962C8B-B14F-4D97-AF65-F5344CB8AC3E}">
        <p14:creationId xmlns="" xmlns:p14="http://schemas.microsoft.com/office/powerpoint/2010/main" val="75778678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solidFill>
                  <a:srgbClr val="FF0000"/>
                </a:solidFill>
              </a:rPr>
              <a:t>Do you think her choice is appropriate? Why</a:t>
            </a:r>
            <a:r>
              <a:rPr lang="en-US" b="1" dirty="0" smtClean="0">
                <a:solidFill>
                  <a:srgbClr val="FF0000"/>
                </a:solidFill>
              </a:rPr>
              <a:t>?</a:t>
            </a:r>
          </a:p>
          <a:p>
            <a:r>
              <a:rPr lang="en-US" dirty="0" smtClean="0"/>
              <a:t>No</a:t>
            </a:r>
          </a:p>
          <a:p>
            <a:r>
              <a:rPr lang="en-US" dirty="0" smtClean="0"/>
              <a:t>She is pale, </a:t>
            </a:r>
            <a:r>
              <a:rPr lang="en-US" dirty="0" err="1" smtClean="0"/>
              <a:t>Hb</a:t>
            </a:r>
            <a:r>
              <a:rPr lang="en-US" dirty="0" smtClean="0"/>
              <a:t>% is only 7.5gm% and has heavy irregular periods. </a:t>
            </a:r>
            <a:r>
              <a:rPr lang="en-US" dirty="0" err="1" smtClean="0"/>
              <a:t>CuT</a:t>
            </a:r>
            <a:r>
              <a:rPr lang="en-US" dirty="0" smtClean="0"/>
              <a:t> will aggravate her menorrhagia and make her anemia worse</a:t>
            </a:r>
            <a:endParaRPr lang="en-US" dirty="0"/>
          </a:p>
          <a:p>
            <a:r>
              <a:rPr lang="en-US" b="1" dirty="0">
                <a:solidFill>
                  <a:srgbClr val="FF0000"/>
                </a:solidFill>
              </a:rPr>
              <a:t>What other methods can she use</a:t>
            </a:r>
            <a:r>
              <a:rPr lang="en-US" b="1" dirty="0" smtClean="0">
                <a:solidFill>
                  <a:srgbClr val="FF0000"/>
                </a:solidFill>
              </a:rPr>
              <a:t>?</a:t>
            </a:r>
          </a:p>
          <a:p>
            <a:r>
              <a:rPr lang="en-US" dirty="0" smtClean="0"/>
              <a:t>OCPs, Inj. </a:t>
            </a:r>
            <a:r>
              <a:rPr lang="en-US" dirty="0" err="1" smtClean="0"/>
              <a:t>Antara</a:t>
            </a:r>
            <a:r>
              <a:rPr lang="en-US" dirty="0" smtClean="0"/>
              <a:t>, Barrier methods(condoms)</a:t>
            </a:r>
            <a:r>
              <a:rPr lang="en-US" b="1" dirty="0" smtClean="0"/>
              <a:t> </a:t>
            </a:r>
          </a:p>
          <a:p>
            <a:endParaRPr lang="en-IN" dirty="0"/>
          </a:p>
        </p:txBody>
      </p:sp>
    </p:spTree>
    <p:extLst>
      <p:ext uri="{BB962C8B-B14F-4D97-AF65-F5344CB8AC3E}">
        <p14:creationId xmlns="" xmlns:p14="http://schemas.microsoft.com/office/powerpoint/2010/main" val="394862498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Questions</a:t>
            </a:r>
            <a:endParaRPr lang="en-IN" dirty="0"/>
          </a:p>
        </p:txBody>
      </p:sp>
      <p:sp>
        <p:nvSpPr>
          <p:cNvPr id="3" name="Content Placeholder 2"/>
          <p:cNvSpPr>
            <a:spLocks noGrp="1"/>
          </p:cNvSpPr>
          <p:nvPr>
            <p:ph idx="1"/>
          </p:nvPr>
        </p:nvSpPr>
        <p:spPr/>
        <p:txBody>
          <a:bodyPr/>
          <a:lstStyle/>
          <a:p>
            <a:pPr marL="0" indent="0" fontAlgn="base">
              <a:buNone/>
            </a:pPr>
            <a:r>
              <a:rPr lang="en-US" dirty="0"/>
              <a:t>Woman admits she forgets to take </a:t>
            </a:r>
            <a:r>
              <a:rPr lang="en-US" dirty="0" smtClean="0"/>
              <a:t>tablets</a:t>
            </a:r>
            <a:endParaRPr lang="en-US" dirty="0"/>
          </a:p>
          <a:p>
            <a:pPr marL="514350" indent="-514350" fontAlgn="base">
              <a:buFont typeface="+mj-lt"/>
              <a:buAutoNum type="arabicPeriod"/>
            </a:pPr>
            <a:r>
              <a:rPr lang="en-US" dirty="0"/>
              <a:t>Do you think this information is useful to you?    </a:t>
            </a:r>
            <a:endParaRPr lang="en-US" dirty="0" smtClean="0"/>
          </a:p>
          <a:p>
            <a:pPr marL="514350" indent="-514350" fontAlgn="base">
              <a:buFont typeface="+mj-lt"/>
              <a:buAutoNum type="arabicPeriod"/>
            </a:pPr>
            <a:r>
              <a:rPr lang="en-US" dirty="0" smtClean="0"/>
              <a:t>Why</a:t>
            </a:r>
            <a:r>
              <a:rPr lang="en-US" dirty="0"/>
              <a:t>?</a:t>
            </a:r>
          </a:p>
          <a:p>
            <a:pPr marL="514350" indent="-514350" fontAlgn="base">
              <a:buFont typeface="+mj-lt"/>
              <a:buAutoNum type="arabicPeriod"/>
            </a:pPr>
            <a:r>
              <a:rPr lang="en-US" dirty="0" smtClean="0"/>
              <a:t>If </a:t>
            </a:r>
            <a:r>
              <a:rPr lang="en-US" dirty="0"/>
              <a:t>she was in a developed country what other method could she use? How long?</a:t>
            </a:r>
          </a:p>
          <a:p>
            <a:endParaRPr lang="en-IN" dirty="0"/>
          </a:p>
        </p:txBody>
      </p:sp>
    </p:spTree>
    <p:extLst>
      <p:ext uri="{BB962C8B-B14F-4D97-AF65-F5344CB8AC3E}">
        <p14:creationId xmlns="" xmlns:p14="http://schemas.microsoft.com/office/powerpoint/2010/main" val="157508524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013176"/>
            <a:ext cx="5486400" cy="648072"/>
          </a:xfrm>
        </p:spPr>
        <p:txBody>
          <a:bodyPr>
            <a:normAutofit fontScale="90000"/>
          </a:bodyPr>
          <a:lstStyle/>
          <a:p>
            <a:r>
              <a:rPr lang="en-IN" dirty="0" smtClean="0"/>
              <a:t>    </a:t>
            </a:r>
            <a:br>
              <a:rPr lang="en-IN" dirty="0" smtClean="0"/>
            </a:br>
            <a:r>
              <a:rPr lang="en-IN" dirty="0"/>
              <a:t/>
            </a:r>
            <a:br>
              <a:rPr lang="en-IN" dirty="0"/>
            </a:br>
            <a:r>
              <a:rPr lang="en-IN" dirty="0" smtClean="0"/>
              <a:t>     Specimen of </a:t>
            </a:r>
            <a:r>
              <a:rPr lang="en-IN" dirty="0" err="1" smtClean="0"/>
              <a:t>Hydatidiform</a:t>
            </a:r>
            <a:r>
              <a:rPr lang="en-IN" dirty="0" smtClean="0"/>
              <a:t> mole: Complete mole</a:t>
            </a:r>
            <a:br>
              <a:rPr lang="en-IN" dirty="0" smtClean="0"/>
            </a:br>
            <a:r>
              <a:rPr lang="en-IN" dirty="0" smtClean="0"/>
              <a:t>   </a:t>
            </a:r>
            <a:endParaRPr lang="en-IN" dirty="0"/>
          </a:p>
        </p:txBody>
      </p:sp>
      <p:pic>
        <p:nvPicPr>
          <p:cNvPr id="9" name="Picture Placeholder 8"/>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25758" b="25758"/>
          <a:stretch>
            <a:fillRect/>
          </a:stretch>
        </p:blipFill>
        <p:spPr>
          <a:xfrm>
            <a:off x="179512" y="260648"/>
            <a:ext cx="8568952" cy="4608511"/>
          </a:xfrm>
        </p:spPr>
      </p:pic>
      <p:sp>
        <p:nvSpPr>
          <p:cNvPr id="8" name="Text Placeholder 7"/>
          <p:cNvSpPr>
            <a:spLocks noGrp="1"/>
          </p:cNvSpPr>
          <p:nvPr>
            <p:ph type="body" sz="half" idx="2"/>
          </p:nvPr>
        </p:nvSpPr>
        <p:spPr>
          <a:xfrm>
            <a:off x="1907704" y="5805264"/>
            <a:ext cx="5486400" cy="720080"/>
          </a:xfrm>
        </p:spPr>
        <p:txBody>
          <a:bodyPr>
            <a:normAutofit/>
          </a:bodyPr>
          <a:lstStyle/>
          <a:p>
            <a:r>
              <a:rPr lang="en-IN" sz="1800" dirty="0" smtClean="0"/>
              <a:t>Q.1 Why do you think it is a </a:t>
            </a:r>
            <a:r>
              <a:rPr lang="en-IN" sz="1800" dirty="0" err="1" smtClean="0"/>
              <a:t>hydatidiform</a:t>
            </a:r>
            <a:r>
              <a:rPr lang="en-IN" sz="1800" dirty="0" smtClean="0"/>
              <a:t> mole?</a:t>
            </a:r>
          </a:p>
          <a:p>
            <a:r>
              <a:rPr lang="en-IN" sz="1800" dirty="0" smtClean="0"/>
              <a:t>Q.2 Why do you call it a complete mole? </a:t>
            </a:r>
            <a:endParaRPr lang="en-IN" sz="1800" dirty="0"/>
          </a:p>
        </p:txBody>
      </p:sp>
    </p:spTree>
    <p:extLst>
      <p:ext uri="{BB962C8B-B14F-4D97-AF65-F5344CB8AC3E}">
        <p14:creationId xmlns="" xmlns:p14="http://schemas.microsoft.com/office/powerpoint/2010/main" val="114113469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4" name="Content Placeholder 3"/>
          <p:cNvSpPr>
            <a:spLocks noGrp="1"/>
          </p:cNvSpPr>
          <p:nvPr>
            <p:ph idx="1"/>
          </p:nvPr>
        </p:nvSpPr>
        <p:spPr/>
        <p:txBody>
          <a:bodyPr/>
          <a:lstStyle/>
          <a:p>
            <a:r>
              <a:rPr lang="en-US" b="1" dirty="0" err="1">
                <a:solidFill>
                  <a:srgbClr val="FF0000"/>
                </a:solidFill>
              </a:rPr>
              <a:t>Sudipt</a:t>
            </a:r>
            <a:r>
              <a:rPr lang="en-US" b="1" dirty="0">
                <a:solidFill>
                  <a:srgbClr val="FF0000"/>
                </a:solidFill>
              </a:rPr>
              <a:t> </a:t>
            </a:r>
            <a:r>
              <a:rPr lang="en-US" b="1" dirty="0" err="1">
                <a:solidFill>
                  <a:srgbClr val="FF0000"/>
                </a:solidFill>
              </a:rPr>
              <a:t>Anand’s</a:t>
            </a:r>
            <a:r>
              <a:rPr lang="en-US" b="1" dirty="0">
                <a:solidFill>
                  <a:srgbClr val="FF0000"/>
                </a:solidFill>
              </a:rPr>
              <a:t> </a:t>
            </a:r>
            <a:r>
              <a:rPr lang="en-US" b="1" dirty="0" smtClean="0">
                <a:solidFill>
                  <a:srgbClr val="FF0000"/>
                </a:solidFill>
              </a:rPr>
              <a:t>answers</a:t>
            </a:r>
          </a:p>
          <a:p>
            <a:r>
              <a:rPr lang="en-US" sz="2000" dirty="0"/>
              <a:t>Yes this information is useful as it tells   that patient is forgetful she may miss   her pills so OCPs shouldn't be   prescribed to her. </a:t>
            </a:r>
          </a:p>
          <a:p>
            <a:r>
              <a:rPr lang="en-US" sz="2000" dirty="0"/>
              <a:t>-If she was in developed country she can   use skin patches, LNG IUS. She can use   these methods till the time she wanted   to avoid pregnancies. </a:t>
            </a:r>
            <a:endParaRPr lang="en-US" sz="2000" dirty="0" smtClean="0"/>
          </a:p>
          <a:p>
            <a:pPr marL="0" indent="0">
              <a:buNone/>
            </a:pPr>
            <a:endParaRPr lang="en-US" sz="2000" dirty="0" smtClean="0"/>
          </a:p>
          <a:p>
            <a:pPr marL="0" indent="0">
              <a:buNone/>
            </a:pPr>
            <a:r>
              <a:rPr lang="en-US" sz="2800" b="1" dirty="0" err="1" smtClean="0">
                <a:solidFill>
                  <a:srgbClr val="FF0000"/>
                </a:solidFill>
              </a:rPr>
              <a:t>Anish’s</a:t>
            </a:r>
            <a:r>
              <a:rPr lang="en-US" sz="2800" b="1" dirty="0" smtClean="0">
                <a:solidFill>
                  <a:srgbClr val="FF0000"/>
                </a:solidFill>
              </a:rPr>
              <a:t> answers</a:t>
            </a:r>
          </a:p>
          <a:p>
            <a:r>
              <a:rPr lang="en-US" sz="2000" dirty="0"/>
              <a:t>Yes, this information by is useful.</a:t>
            </a:r>
          </a:p>
          <a:p>
            <a:r>
              <a:rPr lang="en-US" sz="2000" dirty="0" smtClean="0"/>
              <a:t>This </a:t>
            </a:r>
            <a:r>
              <a:rPr lang="en-US" sz="2000" dirty="0"/>
              <a:t>information helps to decide that OCPs can't be prescribed to her as she may miss it .</a:t>
            </a:r>
          </a:p>
          <a:p>
            <a:r>
              <a:rPr lang="en-US" sz="2000" dirty="0" smtClean="0"/>
              <a:t>If </a:t>
            </a:r>
            <a:r>
              <a:rPr lang="en-US" sz="2000" dirty="0"/>
              <a:t>she was in developed country she can use skin patches , implants .she can use these methods</a:t>
            </a:r>
          </a:p>
          <a:p>
            <a:pPr marL="0" indent="0">
              <a:buNone/>
            </a:pPr>
            <a:endParaRPr lang="en-US" sz="2000" dirty="0"/>
          </a:p>
          <a:p>
            <a:endParaRPr lang="en-US" sz="2000" dirty="0"/>
          </a:p>
          <a:p>
            <a:pPr marL="0" indent="0">
              <a:buNone/>
            </a:pPr>
            <a:endParaRPr lang="en-US" b="1" dirty="0">
              <a:solidFill>
                <a:srgbClr val="FF0000"/>
              </a:solidFill>
            </a:endParaRPr>
          </a:p>
          <a:p>
            <a:endParaRPr lang="en-IN" dirty="0"/>
          </a:p>
        </p:txBody>
      </p:sp>
    </p:spTree>
    <p:extLst>
      <p:ext uri="{BB962C8B-B14F-4D97-AF65-F5344CB8AC3E}">
        <p14:creationId xmlns="" xmlns:p14="http://schemas.microsoft.com/office/powerpoint/2010/main" val="25133378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marL="0" indent="0" fontAlgn="base">
              <a:buNone/>
            </a:pPr>
            <a:r>
              <a:rPr lang="en-US" dirty="0" smtClean="0"/>
              <a:t>Woman </a:t>
            </a:r>
            <a:r>
              <a:rPr lang="en-US" dirty="0"/>
              <a:t>admits she forgets to take tablets</a:t>
            </a:r>
          </a:p>
          <a:p>
            <a:pPr fontAlgn="base"/>
            <a:r>
              <a:rPr lang="en-US" b="1" dirty="0">
                <a:solidFill>
                  <a:srgbClr val="FF0000"/>
                </a:solidFill>
              </a:rPr>
              <a:t>Do you think this information is useful to you?     Why</a:t>
            </a:r>
            <a:r>
              <a:rPr lang="en-US" b="1" dirty="0" smtClean="0">
                <a:solidFill>
                  <a:srgbClr val="FF0000"/>
                </a:solidFill>
              </a:rPr>
              <a:t>?</a:t>
            </a:r>
            <a:r>
              <a:rPr lang="en-US" b="1" dirty="0">
                <a:solidFill>
                  <a:srgbClr val="FF0000"/>
                </a:solidFill>
              </a:rPr>
              <a:t> </a:t>
            </a:r>
            <a:endParaRPr lang="en-US" b="1" dirty="0" smtClean="0">
              <a:solidFill>
                <a:srgbClr val="FF0000"/>
              </a:solidFill>
            </a:endParaRPr>
          </a:p>
          <a:p>
            <a:pPr fontAlgn="base"/>
            <a:r>
              <a:rPr lang="en-US" dirty="0" smtClean="0"/>
              <a:t>Yes; she is very likely to miss tablets in the pack which will cause menstrual irregularity and increase chances of failure rate </a:t>
            </a:r>
            <a:endParaRPr lang="en-US" dirty="0"/>
          </a:p>
          <a:p>
            <a:pPr fontAlgn="base"/>
            <a:endParaRPr lang="en-US" dirty="0" smtClean="0"/>
          </a:p>
          <a:p>
            <a:pPr fontAlgn="base"/>
            <a:r>
              <a:rPr lang="en-US" b="1" dirty="0" smtClean="0">
                <a:solidFill>
                  <a:srgbClr val="FF0000"/>
                </a:solidFill>
              </a:rPr>
              <a:t>If </a:t>
            </a:r>
            <a:r>
              <a:rPr lang="en-US" b="1" dirty="0">
                <a:solidFill>
                  <a:srgbClr val="FF0000"/>
                </a:solidFill>
              </a:rPr>
              <a:t>she was in a developed country what other method could she use? How long</a:t>
            </a:r>
            <a:r>
              <a:rPr lang="en-US" b="1" dirty="0" smtClean="0">
                <a:solidFill>
                  <a:srgbClr val="FF0000"/>
                </a:solidFill>
              </a:rPr>
              <a:t>?</a:t>
            </a:r>
          </a:p>
          <a:p>
            <a:pPr fontAlgn="base"/>
            <a:r>
              <a:rPr lang="en-US" dirty="0" err="1" smtClean="0"/>
              <a:t>Progestogen</a:t>
            </a:r>
            <a:r>
              <a:rPr lang="en-US" dirty="0" smtClean="0"/>
              <a:t> containing Intra-uterine System (market names-</a:t>
            </a:r>
            <a:r>
              <a:rPr lang="en-US" dirty="0" err="1" smtClean="0"/>
              <a:t>Mirena</a:t>
            </a:r>
            <a:r>
              <a:rPr lang="en-US" dirty="0" smtClean="0"/>
              <a:t>, </a:t>
            </a:r>
            <a:r>
              <a:rPr lang="en-US" dirty="0" err="1" smtClean="0"/>
              <a:t>Emirelle</a:t>
            </a:r>
            <a:r>
              <a:rPr lang="en-US" dirty="0" smtClean="0"/>
              <a:t>; </a:t>
            </a:r>
          </a:p>
          <a:p>
            <a:pPr fontAlgn="base"/>
            <a:r>
              <a:rPr lang="en-US" dirty="0" smtClean="0"/>
              <a:t>Can use it </a:t>
            </a:r>
            <a:r>
              <a:rPr lang="en-US" dirty="0" err="1" smtClean="0"/>
              <a:t>upto</a:t>
            </a:r>
            <a:r>
              <a:rPr lang="en-US" dirty="0" smtClean="0"/>
              <a:t> 5 years</a:t>
            </a:r>
            <a:endParaRPr lang="en-US" dirty="0"/>
          </a:p>
          <a:p>
            <a:pPr fontAlgn="base"/>
            <a:endParaRPr lang="en-US" dirty="0" smtClean="0"/>
          </a:p>
          <a:p>
            <a:pPr fontAlgn="base"/>
            <a:endParaRPr lang="en-US" dirty="0"/>
          </a:p>
          <a:p>
            <a:endParaRPr lang="en-IN" dirty="0"/>
          </a:p>
        </p:txBody>
      </p:sp>
    </p:spTree>
    <p:extLst>
      <p:ext uri="{BB962C8B-B14F-4D97-AF65-F5344CB8AC3E}">
        <p14:creationId xmlns="" xmlns:p14="http://schemas.microsoft.com/office/powerpoint/2010/main" val="59998768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728192"/>
          </a:xfrm>
        </p:spPr>
        <p:txBody>
          <a:bodyPr>
            <a:normAutofit fontScale="90000"/>
          </a:bodyPr>
          <a:lstStyle/>
          <a:p>
            <a:r>
              <a:rPr lang="en-IN" dirty="0" smtClean="0"/>
              <a:t/>
            </a:r>
            <a:br>
              <a:rPr lang="en-IN" dirty="0" smtClean="0"/>
            </a:br>
            <a:r>
              <a:rPr lang="en-IN" dirty="0"/>
              <a:t/>
            </a:r>
            <a:br>
              <a:rPr lang="en-IN" dirty="0"/>
            </a:br>
            <a:r>
              <a:rPr lang="en-IN" dirty="0" smtClean="0"/>
              <a:t>Case 1 &amp; 2 are examples of Interval contraception</a:t>
            </a:r>
            <a:br>
              <a:rPr lang="en-IN" dirty="0" smtClean="0"/>
            </a:br>
            <a:r>
              <a:rPr lang="en-IN" dirty="0" smtClean="0"/>
              <a:t> </a:t>
            </a:r>
            <a:endParaRPr lang="en-IN" dirty="0"/>
          </a:p>
        </p:txBody>
      </p:sp>
    </p:spTree>
    <p:extLst>
      <p:ext uri="{BB962C8B-B14F-4D97-AF65-F5344CB8AC3E}">
        <p14:creationId xmlns="" xmlns:p14="http://schemas.microsoft.com/office/powerpoint/2010/main" val="157301305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dirty="0" smtClean="0"/>
              <a:t>Case  3</a:t>
            </a:r>
            <a:br>
              <a:rPr lang="en-IN" dirty="0" smtClean="0"/>
            </a:br>
            <a:endParaRPr lang="en-IN" dirty="0"/>
          </a:p>
        </p:txBody>
      </p:sp>
      <p:sp>
        <p:nvSpPr>
          <p:cNvPr id="9" name="Content Placeholder 8"/>
          <p:cNvSpPr>
            <a:spLocks noGrp="1"/>
          </p:cNvSpPr>
          <p:nvPr>
            <p:ph idx="1"/>
          </p:nvPr>
        </p:nvSpPr>
        <p:spPr/>
        <p:txBody>
          <a:bodyPr/>
          <a:lstStyle/>
          <a:p>
            <a:r>
              <a:rPr lang="en-US" dirty="0"/>
              <a:t>A 32 </a:t>
            </a:r>
            <a:r>
              <a:rPr lang="en-US" dirty="0" err="1"/>
              <a:t>yr</a:t>
            </a:r>
            <a:r>
              <a:rPr lang="en-US" dirty="0"/>
              <a:t> old </a:t>
            </a:r>
            <a:r>
              <a:rPr lang="en-US" dirty="0" err="1"/>
              <a:t>para</a:t>
            </a:r>
            <a:r>
              <a:rPr lang="en-US" dirty="0"/>
              <a:t> 1 who delivered 4weeks </a:t>
            </a:r>
            <a:r>
              <a:rPr lang="en-US" dirty="0" smtClean="0"/>
              <a:t>ago </a:t>
            </a:r>
            <a:r>
              <a:rPr lang="en-US" dirty="0"/>
              <a:t>wants </a:t>
            </a:r>
            <a:r>
              <a:rPr lang="en-US" dirty="0" smtClean="0"/>
              <a:t>contraception</a:t>
            </a:r>
          </a:p>
          <a:p>
            <a:endParaRPr lang="en-IN" dirty="0"/>
          </a:p>
        </p:txBody>
      </p:sp>
    </p:spTree>
    <p:extLst>
      <p:ext uri="{BB962C8B-B14F-4D97-AF65-F5344CB8AC3E}">
        <p14:creationId xmlns="" xmlns:p14="http://schemas.microsoft.com/office/powerpoint/2010/main" val="368982783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What other </a:t>
            </a:r>
            <a:r>
              <a:rPr lang="en-US" dirty="0" err="1"/>
              <a:t>hx</a:t>
            </a:r>
            <a:r>
              <a:rPr lang="en-US" dirty="0"/>
              <a:t> is specifically important in this case ? </a:t>
            </a:r>
            <a:endParaRPr lang="en-US" dirty="0" smtClean="0"/>
          </a:p>
          <a:p>
            <a:r>
              <a:rPr lang="en-US" dirty="0"/>
              <a:t>Which method have an effect on breast feeding ? </a:t>
            </a:r>
          </a:p>
          <a:p>
            <a:endParaRPr lang="en-US" dirty="0"/>
          </a:p>
          <a:p>
            <a:endParaRPr lang="en-IN" dirty="0"/>
          </a:p>
        </p:txBody>
      </p:sp>
    </p:spTree>
    <p:extLst>
      <p:ext uri="{BB962C8B-B14F-4D97-AF65-F5344CB8AC3E}">
        <p14:creationId xmlns="" xmlns:p14="http://schemas.microsoft.com/office/powerpoint/2010/main" val="115104872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7920880" cy="6832640"/>
          </a:xfrm>
          <a:prstGeom prst="rect">
            <a:avLst/>
          </a:prstGeom>
        </p:spPr>
        <p:txBody>
          <a:bodyPr wrap="square">
            <a:spAutoFit/>
          </a:bodyPr>
          <a:lstStyle/>
          <a:p>
            <a:pPr algn="r"/>
            <a:endParaRPr lang="en-US" dirty="0" smtClean="0"/>
          </a:p>
          <a:p>
            <a:pPr algn="r"/>
            <a:endParaRPr lang="en-US" dirty="0" smtClean="0"/>
          </a:p>
          <a:p>
            <a:r>
              <a:rPr lang="en-US" sz="2400" b="1" dirty="0" err="1" smtClean="0">
                <a:solidFill>
                  <a:srgbClr val="FF0000"/>
                </a:solidFill>
              </a:rPr>
              <a:t>Reshu’s</a:t>
            </a:r>
            <a:r>
              <a:rPr lang="en-US" sz="2400" b="1" dirty="0" smtClean="0">
                <a:solidFill>
                  <a:srgbClr val="FF0000"/>
                </a:solidFill>
              </a:rPr>
              <a:t> answers</a:t>
            </a:r>
          </a:p>
          <a:p>
            <a:r>
              <a:rPr lang="en-US" dirty="0" smtClean="0">
                <a:solidFill>
                  <a:srgbClr val="FF0000"/>
                </a:solidFill>
              </a:rPr>
              <a:t>What </a:t>
            </a:r>
            <a:r>
              <a:rPr lang="en-US" dirty="0">
                <a:solidFill>
                  <a:srgbClr val="FF0000"/>
                </a:solidFill>
              </a:rPr>
              <a:t>other </a:t>
            </a:r>
            <a:r>
              <a:rPr lang="en-US" dirty="0" err="1">
                <a:solidFill>
                  <a:srgbClr val="FF0000"/>
                </a:solidFill>
              </a:rPr>
              <a:t>hx</a:t>
            </a:r>
            <a:r>
              <a:rPr lang="en-US" dirty="0">
                <a:solidFill>
                  <a:srgbClr val="FF0000"/>
                </a:solidFill>
              </a:rPr>
              <a:t> is specifically important in this case ? </a:t>
            </a:r>
            <a:endParaRPr lang="en-US" dirty="0" smtClean="0">
              <a:solidFill>
                <a:srgbClr val="FF0000"/>
              </a:solidFill>
            </a:endParaRPr>
          </a:p>
          <a:p>
            <a:r>
              <a:rPr lang="en-US" dirty="0" smtClean="0"/>
              <a:t>Ans</a:t>
            </a:r>
            <a:r>
              <a:rPr lang="en-US" dirty="0"/>
              <a:t>.- Obstetric </a:t>
            </a:r>
            <a:r>
              <a:rPr lang="en-US" dirty="0" err="1"/>
              <a:t>Hx</a:t>
            </a:r>
            <a:r>
              <a:rPr lang="en-US" dirty="0"/>
              <a:t>  </a:t>
            </a:r>
            <a:endParaRPr lang="en-US" dirty="0" smtClean="0"/>
          </a:p>
          <a:p>
            <a:r>
              <a:rPr lang="en-US" dirty="0" smtClean="0">
                <a:solidFill>
                  <a:srgbClr val="FF0000"/>
                </a:solidFill>
              </a:rPr>
              <a:t>Which </a:t>
            </a:r>
            <a:r>
              <a:rPr lang="en-US" dirty="0">
                <a:solidFill>
                  <a:srgbClr val="FF0000"/>
                </a:solidFill>
              </a:rPr>
              <a:t>method have an effect on breast feeding ? </a:t>
            </a:r>
            <a:endParaRPr lang="en-US" dirty="0" smtClean="0">
              <a:solidFill>
                <a:srgbClr val="FF0000"/>
              </a:solidFill>
            </a:endParaRPr>
          </a:p>
          <a:p>
            <a:r>
              <a:rPr lang="en-US" dirty="0" err="1" smtClean="0"/>
              <a:t>Ans</a:t>
            </a:r>
            <a:r>
              <a:rPr lang="en-US" dirty="0" smtClean="0"/>
              <a:t> </a:t>
            </a:r>
            <a:r>
              <a:rPr lang="en-US" dirty="0"/>
              <a:t>- OCPs </a:t>
            </a:r>
            <a:r>
              <a:rPr lang="en-US" dirty="0" smtClean="0"/>
              <a:t></a:t>
            </a:r>
          </a:p>
          <a:p>
            <a:endParaRPr lang="en-US" dirty="0" smtClean="0"/>
          </a:p>
          <a:p>
            <a:r>
              <a:rPr lang="en-US" dirty="0" err="1" smtClean="0"/>
              <a:t>Avinash’s</a:t>
            </a:r>
            <a:r>
              <a:rPr lang="en-US" dirty="0" smtClean="0"/>
              <a:t> answers</a:t>
            </a:r>
          </a:p>
          <a:p>
            <a:r>
              <a:rPr lang="en-US" dirty="0">
                <a:solidFill>
                  <a:srgbClr val="FF0000"/>
                </a:solidFill>
              </a:rPr>
              <a:t>What other </a:t>
            </a:r>
            <a:r>
              <a:rPr lang="en-US" dirty="0" err="1">
                <a:solidFill>
                  <a:srgbClr val="FF0000"/>
                </a:solidFill>
              </a:rPr>
              <a:t>hx</a:t>
            </a:r>
            <a:r>
              <a:rPr lang="en-US" dirty="0">
                <a:solidFill>
                  <a:srgbClr val="FF0000"/>
                </a:solidFill>
              </a:rPr>
              <a:t> is specifically important in this case ? </a:t>
            </a:r>
            <a:endParaRPr lang="en-US" dirty="0" smtClean="0"/>
          </a:p>
          <a:p>
            <a:pPr marL="285750" indent="-285750">
              <a:buFont typeface="Arial" pitchFamily="34" charset="0"/>
              <a:buChar char="•"/>
            </a:pPr>
            <a:r>
              <a:rPr lang="en-US" dirty="0"/>
              <a:t>History and general should be through taking special care for contraindications (</a:t>
            </a:r>
            <a:r>
              <a:rPr lang="en-US" dirty="0" smtClean="0"/>
              <a:t>headache</a:t>
            </a:r>
            <a:r>
              <a:rPr lang="en-US" dirty="0"/>
              <a:t>, migraine)          </a:t>
            </a:r>
            <a:endParaRPr lang="en-US" dirty="0" smtClean="0"/>
          </a:p>
          <a:p>
            <a:pPr marL="285750" indent="-285750">
              <a:buFont typeface="Arial" pitchFamily="34" charset="0"/>
              <a:buChar char="•"/>
            </a:pPr>
            <a:r>
              <a:rPr lang="en-US" dirty="0"/>
              <a:t>  - examination of breast for any nodule, </a:t>
            </a:r>
            <a:r>
              <a:rPr lang="en-US" dirty="0" smtClean="0"/>
              <a:t>wt., </a:t>
            </a:r>
            <a:r>
              <a:rPr lang="en-US" dirty="0" err="1" smtClean="0"/>
              <a:t>b.p</a:t>
            </a:r>
            <a:r>
              <a:rPr lang="en-US" dirty="0" smtClean="0"/>
              <a:t> </a:t>
            </a:r>
            <a:r>
              <a:rPr lang="en-US" dirty="0"/>
              <a:t>are noticed.                                        </a:t>
            </a:r>
            <a:endParaRPr lang="en-US" dirty="0" smtClean="0"/>
          </a:p>
          <a:p>
            <a:pPr marL="285750" indent="-285750">
              <a:buFont typeface="Arial" pitchFamily="34" charset="0"/>
              <a:buChar char="•"/>
            </a:pPr>
            <a:r>
              <a:rPr lang="en-US" dirty="0"/>
              <a:t> - pelvic examination to exclude cervical pathology in mandatory. - cervical cytology to exclude abnormal cell.          </a:t>
            </a:r>
            <a:endParaRPr lang="en-US" dirty="0" smtClean="0"/>
          </a:p>
          <a:p>
            <a:pPr marL="285750" indent="-285750">
              <a:buFont typeface="Arial" pitchFamily="34" charset="0"/>
              <a:buChar char="•"/>
            </a:pPr>
            <a:r>
              <a:rPr lang="en-US" dirty="0"/>
              <a:t> </a:t>
            </a:r>
            <a:r>
              <a:rPr lang="en-US" dirty="0" smtClean="0"/>
              <a:t>-for </a:t>
            </a:r>
            <a:r>
              <a:rPr lang="en-US" dirty="0"/>
              <a:t>selection of contraceptive method </a:t>
            </a:r>
            <a:r>
              <a:rPr lang="en-US" dirty="0" err="1"/>
              <a:t>amd</a:t>
            </a:r>
            <a:r>
              <a:rPr lang="en-US" dirty="0"/>
              <a:t> minimize the adverse effect of contraceptive and improve life of patient. </a:t>
            </a:r>
            <a:endParaRPr lang="en-US" dirty="0" smtClean="0"/>
          </a:p>
          <a:p>
            <a:pPr marL="285750" indent="-285750">
              <a:buFont typeface="Arial" pitchFamily="34" charset="0"/>
              <a:buChar char="•"/>
            </a:pPr>
            <a:r>
              <a:rPr lang="en-US" dirty="0">
                <a:solidFill>
                  <a:srgbClr val="FF0000"/>
                </a:solidFill>
              </a:rPr>
              <a:t>Which method have an effect on breast feeding ? </a:t>
            </a:r>
            <a:r>
              <a:rPr lang="en-US" dirty="0" smtClean="0"/>
              <a:t> </a:t>
            </a:r>
            <a:r>
              <a:rPr lang="en-US" dirty="0"/>
              <a:t> </a:t>
            </a:r>
          </a:p>
          <a:p>
            <a:r>
              <a:rPr lang="en-US" dirty="0"/>
              <a:t>combined oral contraceptive  reduce the milk secretion and also  quality.   </a:t>
            </a:r>
            <a:endParaRPr lang="en-US" dirty="0" smtClean="0"/>
          </a:p>
          <a:p>
            <a:r>
              <a:rPr lang="en-US" dirty="0" smtClean="0"/>
              <a:t>If </a:t>
            </a:r>
            <a:r>
              <a:rPr lang="en-US" dirty="0"/>
              <a:t>she does not want to use another method how long can she use her current method </a:t>
            </a:r>
            <a:r>
              <a:rPr lang="en-US" dirty="0" smtClean="0"/>
              <a:t>?</a:t>
            </a:r>
          </a:p>
          <a:p>
            <a:r>
              <a:rPr lang="en-US" dirty="0" smtClean="0"/>
              <a:t> </a:t>
            </a:r>
            <a:r>
              <a:rPr lang="en-US" dirty="0" err="1"/>
              <a:t>Ans</a:t>
            </a:r>
            <a:r>
              <a:rPr lang="en-US" dirty="0"/>
              <a:t>- She can use barrier methods , </a:t>
            </a:r>
            <a:r>
              <a:rPr lang="en-US" dirty="0" err="1"/>
              <a:t>Injectables</a:t>
            </a:r>
            <a:r>
              <a:rPr lang="en-US" dirty="0"/>
              <a:t> . </a:t>
            </a:r>
            <a:endParaRPr lang="en-US" dirty="0" smtClean="0"/>
          </a:p>
          <a:p>
            <a:r>
              <a:rPr lang="en-US" dirty="0" smtClean="0"/>
              <a:t>Duration </a:t>
            </a:r>
            <a:r>
              <a:rPr lang="en-US" dirty="0"/>
              <a:t>of effect of </a:t>
            </a:r>
            <a:r>
              <a:rPr lang="en-US" dirty="0" err="1"/>
              <a:t>injectables</a:t>
            </a:r>
            <a:r>
              <a:rPr lang="en-US" dirty="0"/>
              <a:t> is 3 months.</a:t>
            </a:r>
            <a:endParaRPr lang="en-IN" dirty="0"/>
          </a:p>
        </p:txBody>
      </p:sp>
    </p:spTree>
    <p:extLst>
      <p:ext uri="{BB962C8B-B14F-4D97-AF65-F5344CB8AC3E}">
        <p14:creationId xmlns="" xmlns:p14="http://schemas.microsoft.com/office/powerpoint/2010/main" val="169329220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IN" smtClean="0"/>
          </a:p>
        </p:txBody>
      </p:sp>
      <p:sp>
        <p:nvSpPr>
          <p:cNvPr id="3" name="Content Placeholder 2"/>
          <p:cNvSpPr>
            <a:spLocks noGrp="1"/>
          </p:cNvSpPr>
          <p:nvPr>
            <p:ph idx="1"/>
          </p:nvPr>
        </p:nvSpPr>
        <p:spPr>
          <a:xfrm>
            <a:off x="457200" y="304800"/>
            <a:ext cx="8229600" cy="5821363"/>
          </a:xfrm>
        </p:spPr>
        <p:txBody>
          <a:bodyPr>
            <a:normAutofit fontScale="85000" lnSpcReduction="20000"/>
          </a:bodyPr>
          <a:lstStyle/>
          <a:p>
            <a:pPr>
              <a:defRPr/>
            </a:pPr>
            <a:endParaRPr lang="en-IN" sz="2800" b="1" dirty="0" smtClean="0">
              <a:solidFill>
                <a:srgbClr val="FF0000"/>
              </a:solidFill>
            </a:endParaRPr>
          </a:p>
          <a:p>
            <a:pPr>
              <a:defRPr/>
            </a:pPr>
            <a:endParaRPr lang="en-IN" sz="2800" b="1" dirty="0">
              <a:solidFill>
                <a:srgbClr val="FF0000"/>
              </a:solidFill>
            </a:endParaRPr>
          </a:p>
          <a:p>
            <a:pPr>
              <a:defRPr/>
            </a:pPr>
            <a:r>
              <a:rPr lang="en-IN" sz="2800" b="1" dirty="0" smtClean="0">
                <a:solidFill>
                  <a:srgbClr val="FF0000"/>
                </a:solidFill>
              </a:rPr>
              <a:t>What other </a:t>
            </a:r>
            <a:r>
              <a:rPr lang="en-IN" sz="2800" b="1" dirty="0" err="1" smtClean="0">
                <a:solidFill>
                  <a:srgbClr val="FF0000"/>
                </a:solidFill>
              </a:rPr>
              <a:t>hx</a:t>
            </a:r>
            <a:r>
              <a:rPr lang="en-IN" sz="2800" b="1" dirty="0" smtClean="0">
                <a:solidFill>
                  <a:srgbClr val="FF0000"/>
                </a:solidFill>
              </a:rPr>
              <a:t> is specifically important in this case? </a:t>
            </a:r>
          </a:p>
          <a:p>
            <a:pPr marL="514350" indent="-514350">
              <a:buFont typeface="+mj-lt"/>
              <a:buAutoNum type="arabicPeriod"/>
              <a:defRPr/>
            </a:pPr>
            <a:r>
              <a:rPr lang="en-IN" sz="2800" dirty="0" err="1" smtClean="0"/>
              <a:t>Hx</a:t>
            </a:r>
            <a:r>
              <a:rPr lang="en-IN" sz="2800" dirty="0" smtClean="0"/>
              <a:t> of breast feeding or not- enquire if she is breast feeding exclusively </a:t>
            </a:r>
          </a:p>
          <a:p>
            <a:pPr marL="514350" indent="-514350">
              <a:buFont typeface="+mj-lt"/>
              <a:buAutoNum type="arabicPeriod"/>
              <a:defRPr/>
            </a:pPr>
            <a:r>
              <a:rPr lang="en-IN" sz="2800" dirty="0" smtClean="0"/>
              <a:t>How long does she want to postpone next pregnancy</a:t>
            </a:r>
          </a:p>
          <a:p>
            <a:pPr marL="514350" indent="-514350">
              <a:buFont typeface="+mj-lt"/>
              <a:buAutoNum type="arabicPeriod"/>
              <a:defRPr/>
            </a:pPr>
            <a:r>
              <a:rPr lang="en-IN" sz="2800" dirty="0" smtClean="0"/>
              <a:t>Coital frequency</a:t>
            </a:r>
          </a:p>
          <a:p>
            <a:pPr>
              <a:defRPr/>
            </a:pPr>
            <a:r>
              <a:rPr lang="en-IN" sz="2800" b="1" dirty="0" smtClean="0">
                <a:solidFill>
                  <a:srgbClr val="FF0000"/>
                </a:solidFill>
              </a:rPr>
              <a:t>Why?</a:t>
            </a:r>
          </a:p>
          <a:p>
            <a:pPr>
              <a:defRPr/>
            </a:pPr>
            <a:r>
              <a:rPr lang="en-IN" sz="2800" dirty="0" smtClean="0"/>
              <a:t>Chosen method should not interfere with lactation if she </a:t>
            </a:r>
            <a:r>
              <a:rPr lang="en-IN" sz="2800" dirty="0"/>
              <a:t>is breast feeding exclusively </a:t>
            </a:r>
            <a:r>
              <a:rPr lang="en-IN" sz="2800" dirty="0" smtClean="0"/>
              <a:t> </a:t>
            </a:r>
          </a:p>
          <a:p>
            <a:pPr>
              <a:defRPr/>
            </a:pPr>
            <a:r>
              <a:rPr lang="en-IN" sz="2800" dirty="0" smtClean="0"/>
              <a:t>Should be tailored to her needs re. how  long she wants to postpone pregnancy and her chances of getting pregnant in each cycle e.g. if she lives with her husband IUCD or injectable will be suitable but if he comes occasionally then condoms may be sufficient. </a:t>
            </a:r>
          </a:p>
          <a:p>
            <a:pPr>
              <a:defRPr/>
            </a:pPr>
            <a:r>
              <a:rPr lang="en-IN" sz="2800" b="1" dirty="0" smtClean="0">
                <a:solidFill>
                  <a:srgbClr val="FF0000"/>
                </a:solidFill>
              </a:rPr>
              <a:t>Which method can have an effect on breast-feeding?</a:t>
            </a:r>
          </a:p>
          <a:p>
            <a:pPr>
              <a:defRPr/>
            </a:pPr>
            <a:r>
              <a:rPr lang="en-IN" sz="2800" dirty="0" smtClean="0"/>
              <a:t>Combined Oral contraceptive pills</a:t>
            </a:r>
          </a:p>
        </p:txBody>
      </p:sp>
    </p:spTree>
    <p:extLst>
      <p:ext uri="{BB962C8B-B14F-4D97-AF65-F5344CB8AC3E}">
        <p14:creationId xmlns="" xmlns:p14="http://schemas.microsoft.com/office/powerpoint/2010/main" val="401106932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defRPr/>
            </a:pPr>
            <a:r>
              <a:rPr lang="en-IN" dirty="0" smtClean="0"/>
              <a:t>Pt. </a:t>
            </a:r>
            <a:r>
              <a:rPr lang="en-IN" dirty="0"/>
              <a:t>says she has heard breast feeding will prevent pregnancy.</a:t>
            </a:r>
          </a:p>
          <a:p>
            <a:pPr>
              <a:defRPr/>
            </a:pPr>
            <a:r>
              <a:rPr lang="en-IN" dirty="0"/>
              <a:t>How will you counsel </a:t>
            </a:r>
            <a:r>
              <a:rPr lang="en-IN" dirty="0" smtClean="0"/>
              <a:t>her?</a:t>
            </a:r>
            <a:endParaRPr lang="en-IN" dirty="0"/>
          </a:p>
          <a:p>
            <a:pPr>
              <a:defRPr/>
            </a:pPr>
            <a:r>
              <a:rPr lang="en-IN" dirty="0"/>
              <a:t>If she does not want to use another method how long can she safely use her current method? </a:t>
            </a:r>
          </a:p>
          <a:p>
            <a:endParaRPr lang="en-IN" dirty="0"/>
          </a:p>
        </p:txBody>
      </p:sp>
    </p:spTree>
    <p:extLst>
      <p:ext uri="{BB962C8B-B14F-4D97-AF65-F5344CB8AC3E}">
        <p14:creationId xmlns="" xmlns:p14="http://schemas.microsoft.com/office/powerpoint/2010/main" val="105920751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1"/>
            <a:ext cx="8856984" cy="4708981"/>
          </a:xfrm>
          <a:prstGeom prst="rect">
            <a:avLst/>
          </a:prstGeom>
        </p:spPr>
        <p:txBody>
          <a:bodyPr wrap="square">
            <a:spAutoFit/>
          </a:bodyPr>
          <a:lstStyle/>
          <a:p>
            <a:r>
              <a:rPr lang="en-US" sz="2400" b="1" dirty="0" err="1" smtClean="0">
                <a:solidFill>
                  <a:srgbClr val="FF0000"/>
                </a:solidFill>
              </a:rPr>
              <a:t>Reshu’s</a:t>
            </a:r>
            <a:r>
              <a:rPr lang="en-US" sz="2400" b="1" dirty="0" smtClean="0">
                <a:solidFill>
                  <a:srgbClr val="FF0000"/>
                </a:solidFill>
              </a:rPr>
              <a:t> answers</a:t>
            </a:r>
          </a:p>
          <a:p>
            <a:endParaRPr lang="en-US" sz="2400" b="1" dirty="0" smtClean="0">
              <a:solidFill>
                <a:srgbClr val="FF0000"/>
              </a:solidFill>
            </a:endParaRPr>
          </a:p>
          <a:p>
            <a:r>
              <a:rPr lang="en-US" dirty="0" err="1" smtClean="0"/>
              <a:t>Ans</a:t>
            </a:r>
            <a:r>
              <a:rPr lang="en-US" dirty="0" smtClean="0"/>
              <a:t>-Breast </a:t>
            </a:r>
            <a:r>
              <a:rPr lang="en-US" dirty="0"/>
              <a:t>feeding may work as a form of birth by delaying the return of her </a:t>
            </a:r>
            <a:r>
              <a:rPr lang="en-US" dirty="0" smtClean="0"/>
              <a:t>period. However </a:t>
            </a:r>
            <a:r>
              <a:rPr lang="en-US" dirty="0"/>
              <a:t>, it only work if her breast feeding is frequent and regular . In particular breast feeding as contraceptive only work if ; </a:t>
            </a:r>
            <a:endParaRPr lang="en-US" dirty="0" smtClean="0"/>
          </a:p>
          <a:p>
            <a:r>
              <a:rPr lang="en-US" dirty="0" smtClean="0"/>
              <a:t> </a:t>
            </a:r>
            <a:r>
              <a:rPr lang="en-US" dirty="0"/>
              <a:t>Baby is younger than 6 months </a:t>
            </a:r>
            <a:endParaRPr lang="en-US" dirty="0" smtClean="0"/>
          </a:p>
          <a:p>
            <a:r>
              <a:rPr lang="en-US" dirty="0" smtClean="0"/>
              <a:t> </a:t>
            </a:r>
            <a:r>
              <a:rPr lang="en-US" dirty="0"/>
              <a:t>Her period have not return </a:t>
            </a:r>
          </a:p>
          <a:p>
            <a:r>
              <a:rPr lang="en-US" dirty="0"/>
              <a:t>Once her baby stops breastfeeding , this method is not effective Contraception and she need to use another form of contraception </a:t>
            </a:r>
            <a:r>
              <a:rPr lang="en-US" dirty="0" smtClean="0"/>
              <a:t>.</a:t>
            </a:r>
          </a:p>
          <a:p>
            <a:endParaRPr lang="en-US" dirty="0" smtClean="0"/>
          </a:p>
          <a:p>
            <a:endParaRPr lang="en-US" dirty="0"/>
          </a:p>
          <a:p>
            <a:r>
              <a:rPr lang="en-US" dirty="0" err="1" smtClean="0"/>
              <a:t>Ans</a:t>
            </a:r>
            <a:r>
              <a:rPr lang="en-US" dirty="0" smtClean="0"/>
              <a:t>- </a:t>
            </a:r>
            <a:r>
              <a:rPr lang="en-US" dirty="0"/>
              <a:t>She can use barrier methods , </a:t>
            </a:r>
            <a:r>
              <a:rPr lang="en-US" dirty="0" err="1"/>
              <a:t>Injectables</a:t>
            </a:r>
            <a:r>
              <a:rPr lang="en-US" dirty="0"/>
              <a:t> . Duration of effect of </a:t>
            </a:r>
            <a:r>
              <a:rPr lang="en-US" dirty="0" err="1"/>
              <a:t>injectables</a:t>
            </a:r>
            <a:r>
              <a:rPr lang="en-US" dirty="0"/>
              <a:t> is 3 months</a:t>
            </a:r>
            <a:r>
              <a:rPr lang="en-US" dirty="0" smtClean="0"/>
              <a:t>.</a:t>
            </a:r>
          </a:p>
          <a:p>
            <a:endParaRPr lang="en-US" dirty="0"/>
          </a:p>
          <a:p>
            <a:r>
              <a:rPr lang="en-US" b="1" dirty="0" smtClean="0">
                <a:solidFill>
                  <a:srgbClr val="FF0000"/>
                </a:solidFill>
              </a:rPr>
              <a:t>If </a:t>
            </a:r>
            <a:r>
              <a:rPr lang="en-US" b="1" dirty="0">
                <a:solidFill>
                  <a:srgbClr val="FF0000"/>
                </a:solidFill>
              </a:rPr>
              <a:t>she does not want to use another method how long can she use her current method </a:t>
            </a:r>
            <a:r>
              <a:rPr lang="en-US" b="1" dirty="0" smtClean="0">
                <a:solidFill>
                  <a:srgbClr val="FF0000"/>
                </a:solidFill>
              </a:rPr>
              <a:t>?</a:t>
            </a:r>
          </a:p>
          <a:p>
            <a:r>
              <a:rPr lang="en-US" dirty="0" smtClean="0"/>
              <a:t>Answer not given clearly</a:t>
            </a:r>
            <a:endParaRPr lang="en-US" dirty="0"/>
          </a:p>
          <a:p>
            <a:r>
              <a:rPr lang="en-US" dirty="0" smtClean="0"/>
              <a:t>.</a:t>
            </a:r>
            <a:r>
              <a:rPr lang="en-US" dirty="0"/>
              <a:t> </a:t>
            </a:r>
            <a:endParaRPr lang="en-IN" dirty="0"/>
          </a:p>
        </p:txBody>
      </p:sp>
    </p:spTree>
    <p:extLst>
      <p:ext uri="{BB962C8B-B14F-4D97-AF65-F5344CB8AC3E}">
        <p14:creationId xmlns="" xmlns:p14="http://schemas.microsoft.com/office/powerpoint/2010/main" val="3474943115"/>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Avinash’s</a:t>
            </a:r>
            <a:r>
              <a:rPr lang="en-US" b="1" dirty="0">
                <a:solidFill>
                  <a:srgbClr val="FF0000"/>
                </a:solidFill>
              </a:rPr>
              <a:t> answers</a:t>
            </a:r>
            <a:br>
              <a:rPr lang="en-US" b="1" dirty="0">
                <a:solidFill>
                  <a:srgbClr val="FF0000"/>
                </a:solidFill>
              </a:rPr>
            </a:br>
            <a:endParaRPr lang="en-IN" dirty="0"/>
          </a:p>
        </p:txBody>
      </p:sp>
      <p:sp>
        <p:nvSpPr>
          <p:cNvPr id="3" name="Content Placeholder 2"/>
          <p:cNvSpPr>
            <a:spLocks noGrp="1"/>
          </p:cNvSpPr>
          <p:nvPr>
            <p:ph idx="1"/>
          </p:nvPr>
        </p:nvSpPr>
        <p:spPr/>
        <p:txBody>
          <a:bodyPr>
            <a:normAutofit fontScale="55000" lnSpcReduction="20000"/>
          </a:bodyPr>
          <a:lstStyle/>
          <a:p>
            <a:r>
              <a:rPr lang="en-US" b="1" dirty="0" err="1" smtClean="0">
                <a:solidFill>
                  <a:srgbClr val="FF0000"/>
                </a:solidFill>
              </a:rPr>
              <a:t>Ans</a:t>
            </a:r>
            <a:r>
              <a:rPr lang="en-US" dirty="0" smtClean="0"/>
              <a:t>-Breast </a:t>
            </a:r>
            <a:r>
              <a:rPr lang="en-US" dirty="0"/>
              <a:t>feeding may work as a form of birth by delaying the return of her period .However , it only work if her breast feeding is frequent and regular . In particular breast feeding as contraceptive only work if ;  Baby is younger than 6 months  Her period have not return </a:t>
            </a:r>
          </a:p>
          <a:p>
            <a:r>
              <a:rPr lang="en-US" dirty="0"/>
              <a:t>Once her baby stops breastfeeding , this method is not effective Contraception and she need to use another form of contraception .</a:t>
            </a:r>
          </a:p>
          <a:p>
            <a:endParaRPr lang="en-US" dirty="0" smtClean="0"/>
          </a:p>
          <a:p>
            <a:endParaRPr lang="en-US" dirty="0" smtClean="0"/>
          </a:p>
          <a:p>
            <a:r>
              <a:rPr lang="en-US" b="1" dirty="0" err="1" smtClean="0">
                <a:solidFill>
                  <a:srgbClr val="FF0000"/>
                </a:solidFill>
              </a:rPr>
              <a:t>Ans</a:t>
            </a:r>
            <a:r>
              <a:rPr lang="en-US" dirty="0" smtClean="0"/>
              <a:t>- </a:t>
            </a:r>
            <a:r>
              <a:rPr lang="en-US" dirty="0"/>
              <a:t>She can use barrier methods , </a:t>
            </a:r>
            <a:r>
              <a:rPr lang="en-US" dirty="0" err="1"/>
              <a:t>Injectables</a:t>
            </a:r>
            <a:r>
              <a:rPr lang="en-US" dirty="0"/>
              <a:t> . Duration of effect of </a:t>
            </a:r>
            <a:r>
              <a:rPr lang="en-US" dirty="0" err="1"/>
              <a:t>injectables</a:t>
            </a:r>
            <a:r>
              <a:rPr lang="en-US" dirty="0"/>
              <a:t> is 3 months</a:t>
            </a:r>
            <a:r>
              <a:rPr lang="en-US" dirty="0" smtClean="0"/>
              <a:t>. </a:t>
            </a:r>
            <a:r>
              <a:rPr lang="en-US" dirty="0"/>
              <a:t>                                                         </a:t>
            </a:r>
          </a:p>
          <a:p>
            <a:pPr marL="285750" indent="-285750"/>
            <a:r>
              <a:rPr lang="en-US" dirty="0"/>
              <a:t> Progestin only pill no  adverse effect on lactation, hence can be suitably prescribed in lactating women and is also called lactating pill</a:t>
            </a:r>
          </a:p>
          <a:p>
            <a:pPr marL="285750" indent="-285750"/>
            <a:r>
              <a:rPr lang="en-US" dirty="0" err="1"/>
              <a:t>Inj</a:t>
            </a:r>
            <a:r>
              <a:rPr lang="en-US" dirty="0"/>
              <a:t> DMPA and NET EN  can safely use during lactation. </a:t>
            </a:r>
            <a:endParaRPr lang="en-US" dirty="0" smtClean="0"/>
          </a:p>
          <a:p>
            <a:pPr marL="285750" indent="-285750"/>
            <a:r>
              <a:rPr lang="en-US" dirty="0" smtClean="0"/>
              <a:t>in </a:t>
            </a:r>
            <a:r>
              <a:rPr lang="en-US" dirty="0"/>
              <a:t>fully lactating women(5-6 feed and spending about 60 minute in 24 </a:t>
            </a:r>
            <a:r>
              <a:rPr lang="en-US" dirty="0" err="1"/>
              <a:t>hrs</a:t>
            </a:r>
            <a:r>
              <a:rPr lang="en-US" dirty="0"/>
              <a:t>) the contraceptive  </a:t>
            </a:r>
            <a:r>
              <a:rPr lang="en-US" dirty="0" err="1"/>
              <a:t>pratice</a:t>
            </a:r>
            <a:r>
              <a:rPr lang="en-US" dirty="0"/>
              <a:t> may be safely withheld for 10 week  postpartum, pill is better withheld. </a:t>
            </a:r>
            <a:endParaRPr lang="en-US" dirty="0" smtClean="0"/>
          </a:p>
          <a:p>
            <a:pPr marL="285750" indent="-285750"/>
            <a:r>
              <a:rPr lang="en-US" dirty="0" smtClean="0"/>
              <a:t>Progestin </a:t>
            </a:r>
            <a:r>
              <a:rPr lang="en-US" dirty="0"/>
              <a:t>only pill(</a:t>
            </a:r>
            <a:r>
              <a:rPr lang="en-US" dirty="0" err="1"/>
              <a:t>minipill</a:t>
            </a:r>
            <a:r>
              <a:rPr lang="en-US" dirty="0"/>
              <a:t>) or injectable steroid is ideal</a:t>
            </a:r>
            <a:endParaRPr lang="en-IN" dirty="0"/>
          </a:p>
        </p:txBody>
      </p:sp>
    </p:spTree>
    <p:extLst>
      <p:ext uri="{BB962C8B-B14F-4D97-AF65-F5344CB8AC3E}">
        <p14:creationId xmlns="" xmlns:p14="http://schemas.microsoft.com/office/powerpoint/2010/main" val="108590214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Typical case presentation</a:t>
            </a:r>
            <a:endParaRPr lang="en-IN" dirty="0"/>
          </a:p>
        </p:txBody>
      </p:sp>
      <p:sp>
        <p:nvSpPr>
          <p:cNvPr id="3" name="Content Placeholder 2"/>
          <p:cNvSpPr>
            <a:spLocks noGrp="1"/>
          </p:cNvSpPr>
          <p:nvPr>
            <p:ph idx="1"/>
          </p:nvPr>
        </p:nvSpPr>
        <p:spPr/>
        <p:txBody>
          <a:bodyPr/>
          <a:lstStyle/>
          <a:p>
            <a:r>
              <a:rPr lang="en-IN" dirty="0" smtClean="0"/>
              <a:t>A  24 year woman  with one living child before presented with hyperemesis </a:t>
            </a:r>
            <a:r>
              <a:rPr lang="en-IN" dirty="0" err="1" smtClean="0"/>
              <a:t>gravidarum</a:t>
            </a:r>
            <a:r>
              <a:rPr lang="en-IN" dirty="0" smtClean="0"/>
              <a:t> and bleeding </a:t>
            </a:r>
            <a:r>
              <a:rPr lang="en-IN" dirty="0" err="1" smtClean="0"/>
              <a:t>pv</a:t>
            </a:r>
            <a:r>
              <a:rPr lang="en-IN" dirty="0" smtClean="0"/>
              <a:t>. The uterus was  larger than expected </a:t>
            </a:r>
            <a:r>
              <a:rPr lang="en-IN" dirty="0" err="1" smtClean="0"/>
              <a:t>fo</a:t>
            </a:r>
            <a:r>
              <a:rPr lang="en-IN" dirty="0" smtClean="0"/>
              <a:t> her dates and she passed the tissue shown.  </a:t>
            </a:r>
            <a:endParaRPr lang="en-IN" dirty="0"/>
          </a:p>
        </p:txBody>
      </p:sp>
    </p:spTree>
    <p:extLst>
      <p:ext uri="{BB962C8B-B14F-4D97-AF65-F5344CB8AC3E}">
        <p14:creationId xmlns="" xmlns:p14="http://schemas.microsoft.com/office/powerpoint/2010/main" val="204653610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Discussion on LAM </a:t>
            </a:r>
            <a:endParaRPr lang="en-IN" dirty="0"/>
          </a:p>
        </p:txBody>
      </p:sp>
      <p:sp>
        <p:nvSpPr>
          <p:cNvPr id="3" name="Content Placeholder 2"/>
          <p:cNvSpPr>
            <a:spLocks noGrp="1"/>
          </p:cNvSpPr>
          <p:nvPr>
            <p:ph idx="1"/>
          </p:nvPr>
        </p:nvSpPr>
        <p:spPr/>
        <p:txBody>
          <a:bodyPr/>
          <a:lstStyle/>
          <a:p>
            <a:r>
              <a:rPr lang="en-IN" dirty="0" smtClean="0"/>
              <a:t>3 criteria</a:t>
            </a:r>
          </a:p>
          <a:p>
            <a:pPr marL="514350" indent="-514350">
              <a:buFont typeface="+mj-lt"/>
              <a:buAutoNum type="arabicPeriod"/>
            </a:pPr>
            <a:r>
              <a:rPr lang="en-IN" dirty="0" smtClean="0"/>
              <a:t>Exclusive breast feeding</a:t>
            </a:r>
          </a:p>
          <a:p>
            <a:pPr marL="514350" indent="-514350">
              <a:buFont typeface="+mj-lt"/>
              <a:buAutoNum type="arabicPeriod"/>
            </a:pPr>
            <a:r>
              <a:rPr lang="en-IN" dirty="0" smtClean="0"/>
              <a:t>Only for 6 months</a:t>
            </a:r>
          </a:p>
          <a:p>
            <a:pPr marL="514350" indent="-514350">
              <a:buFont typeface="+mj-lt"/>
              <a:buAutoNum type="arabicPeriod"/>
            </a:pPr>
            <a:r>
              <a:rPr lang="en-IN" dirty="0" smtClean="0"/>
              <a:t>No menstruation</a:t>
            </a:r>
          </a:p>
          <a:p>
            <a:endParaRPr lang="en-IN" dirty="0"/>
          </a:p>
          <a:p>
            <a:r>
              <a:rPr lang="en-IN" dirty="0" smtClean="0"/>
              <a:t>Success rate close to OCPs, IUCDs </a:t>
            </a:r>
            <a:r>
              <a:rPr lang="en-IN" dirty="0"/>
              <a:t>combined </a:t>
            </a:r>
          </a:p>
          <a:p>
            <a:pPr marL="0" indent="0">
              <a:buNone/>
            </a:pPr>
            <a:r>
              <a:rPr lang="en-IN" dirty="0" smtClean="0"/>
              <a:t>    with all other benefits to mother and baby </a:t>
            </a:r>
            <a:endParaRPr lang="en-IN" dirty="0"/>
          </a:p>
        </p:txBody>
      </p:sp>
    </p:spTree>
    <p:extLst>
      <p:ext uri="{BB962C8B-B14F-4D97-AF65-F5344CB8AC3E}">
        <p14:creationId xmlns="" xmlns:p14="http://schemas.microsoft.com/office/powerpoint/2010/main" val="340455154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endParaRPr lang="en-IN" dirty="0"/>
          </a:p>
        </p:txBody>
      </p:sp>
      <p:sp>
        <p:nvSpPr>
          <p:cNvPr id="3" name="Content Placeholder 2"/>
          <p:cNvSpPr>
            <a:spLocks noGrp="1"/>
          </p:cNvSpPr>
          <p:nvPr>
            <p:ph idx="1"/>
          </p:nvPr>
        </p:nvSpPr>
        <p:spPr/>
        <p:txBody>
          <a:bodyPr/>
          <a:lstStyle/>
          <a:p>
            <a:r>
              <a:rPr lang="en-US" dirty="0" smtClean="0"/>
              <a:t>A </a:t>
            </a:r>
            <a:r>
              <a:rPr lang="en-US" dirty="0"/>
              <a:t>newly married couple comes to you for advice on how to delay pregnancy for 5 years . The age of the wife is 30 years. They do not </a:t>
            </a:r>
            <a:r>
              <a:rPr lang="en-US" dirty="0" smtClean="0"/>
              <a:t>want </a:t>
            </a:r>
            <a:r>
              <a:rPr lang="en-US" dirty="0"/>
              <a:t>to use condoms , IUCD or OCPs due to religious reasons. </a:t>
            </a:r>
            <a:endParaRPr lang="en-IN" dirty="0"/>
          </a:p>
        </p:txBody>
      </p:sp>
    </p:spTree>
    <p:extLst>
      <p:ext uri="{BB962C8B-B14F-4D97-AF65-F5344CB8AC3E}">
        <p14:creationId xmlns="" xmlns:p14="http://schemas.microsoft.com/office/powerpoint/2010/main" val="110100159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Questions</a:t>
            </a:r>
            <a:endParaRPr lang="en-IN" dirty="0"/>
          </a:p>
        </p:txBody>
      </p:sp>
      <p:sp>
        <p:nvSpPr>
          <p:cNvPr id="3" name="Content Placeholder 2"/>
          <p:cNvSpPr>
            <a:spLocks noGrp="1"/>
          </p:cNvSpPr>
          <p:nvPr>
            <p:ph idx="1"/>
          </p:nvPr>
        </p:nvSpPr>
        <p:spPr/>
        <p:txBody>
          <a:bodyPr/>
          <a:lstStyle/>
          <a:p>
            <a:r>
              <a:rPr lang="en-US" dirty="0"/>
              <a:t>What important issue should you explore and inform while talking to this woman ? </a:t>
            </a:r>
          </a:p>
          <a:p>
            <a:pPr marL="0" indent="0">
              <a:buNone/>
            </a:pPr>
            <a:endParaRPr lang="en-US" dirty="0"/>
          </a:p>
          <a:p>
            <a:r>
              <a:rPr lang="en-US" dirty="0"/>
              <a:t>How can you help them choose the best methods ? </a:t>
            </a:r>
          </a:p>
          <a:p>
            <a:endParaRPr lang="en-IN" dirty="0"/>
          </a:p>
        </p:txBody>
      </p:sp>
    </p:spTree>
    <p:extLst>
      <p:ext uri="{BB962C8B-B14F-4D97-AF65-F5344CB8AC3E}">
        <p14:creationId xmlns="" xmlns:p14="http://schemas.microsoft.com/office/powerpoint/2010/main" val="182853861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6750496" cy="3416320"/>
          </a:xfrm>
          <a:prstGeom prst="rect">
            <a:avLst/>
          </a:prstGeom>
        </p:spPr>
        <p:txBody>
          <a:bodyPr wrap="square">
            <a:spAutoFit/>
          </a:bodyPr>
          <a:lstStyle/>
          <a:p>
            <a:endParaRPr lang="en-US" dirty="0" smtClean="0"/>
          </a:p>
          <a:p>
            <a:endParaRPr lang="en-US" dirty="0"/>
          </a:p>
          <a:p>
            <a:endParaRPr lang="en-US" dirty="0" smtClean="0"/>
          </a:p>
          <a:p>
            <a:endParaRPr lang="en-US" dirty="0"/>
          </a:p>
          <a:p>
            <a:r>
              <a:rPr lang="en-US" dirty="0" err="1" smtClean="0"/>
              <a:t>Reshu’s</a:t>
            </a:r>
            <a:r>
              <a:rPr lang="en-US" dirty="0" smtClean="0"/>
              <a:t> answers</a:t>
            </a:r>
          </a:p>
          <a:p>
            <a:r>
              <a:rPr lang="en-US" dirty="0" smtClean="0"/>
              <a:t>What </a:t>
            </a:r>
            <a:r>
              <a:rPr lang="en-US" dirty="0"/>
              <a:t>important issue should you explore and inform while talking to this woman ? </a:t>
            </a:r>
            <a:endParaRPr lang="en-US" dirty="0" smtClean="0"/>
          </a:p>
          <a:p>
            <a:r>
              <a:rPr lang="en-US" dirty="0" err="1" smtClean="0"/>
              <a:t>Ans</a:t>
            </a:r>
            <a:r>
              <a:rPr lang="en-US" dirty="0" smtClean="0"/>
              <a:t>- </a:t>
            </a:r>
            <a:r>
              <a:rPr lang="en-US" dirty="0"/>
              <a:t>Proper </a:t>
            </a:r>
            <a:r>
              <a:rPr lang="en-US" dirty="0" err="1"/>
              <a:t>Counselling</a:t>
            </a:r>
            <a:r>
              <a:rPr lang="en-US" dirty="0"/>
              <a:t> should be given to the couple regarding myths , misconceptions they have related to contraception </a:t>
            </a:r>
            <a:r>
              <a:rPr lang="en-US" dirty="0" smtClean="0"/>
              <a:t>.</a:t>
            </a:r>
          </a:p>
          <a:p>
            <a:endParaRPr lang="en-US" dirty="0" smtClean="0"/>
          </a:p>
          <a:p>
            <a:r>
              <a:rPr lang="en-US" dirty="0" smtClean="0"/>
              <a:t> </a:t>
            </a:r>
            <a:r>
              <a:rPr lang="en-US" dirty="0"/>
              <a:t> How can you help them choose the best methods ? </a:t>
            </a:r>
            <a:endParaRPr lang="en-US" dirty="0" smtClean="0"/>
          </a:p>
          <a:p>
            <a:r>
              <a:rPr lang="en-US" dirty="0" err="1" smtClean="0"/>
              <a:t>Ans</a:t>
            </a:r>
            <a:r>
              <a:rPr lang="en-US" dirty="0" smtClean="0"/>
              <a:t>- </a:t>
            </a:r>
            <a:r>
              <a:rPr lang="en-US" dirty="0"/>
              <a:t>Barrier method</a:t>
            </a:r>
            <a:endParaRPr lang="en-IN" dirty="0"/>
          </a:p>
        </p:txBody>
      </p:sp>
    </p:spTree>
    <p:extLst>
      <p:ext uri="{BB962C8B-B14F-4D97-AF65-F5344CB8AC3E}">
        <p14:creationId xmlns="" xmlns:p14="http://schemas.microsoft.com/office/powerpoint/2010/main" val="141522697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Answers</a:t>
            </a:r>
            <a:endParaRPr lang="en-IN" b="1" dirty="0">
              <a:solidFill>
                <a:srgbClr val="FF0000"/>
              </a:solidFill>
            </a:endParaRPr>
          </a:p>
        </p:txBody>
      </p:sp>
      <p:sp>
        <p:nvSpPr>
          <p:cNvPr id="3" name="Content Placeholder 2"/>
          <p:cNvSpPr>
            <a:spLocks noGrp="1"/>
          </p:cNvSpPr>
          <p:nvPr>
            <p:ph idx="1"/>
          </p:nvPr>
        </p:nvSpPr>
        <p:spPr/>
        <p:txBody>
          <a:bodyPr/>
          <a:lstStyle/>
          <a:p>
            <a:pPr marL="0" indent="0">
              <a:buNone/>
            </a:pPr>
            <a:r>
              <a:rPr lang="en-IN" dirty="0" smtClean="0"/>
              <a:t>Counselling is very important</a:t>
            </a:r>
          </a:p>
          <a:p>
            <a:r>
              <a:rPr lang="en-IN" dirty="0" smtClean="0"/>
              <a:t>Importance of not delaying pregnancy since she is going beyond 30 years</a:t>
            </a:r>
          </a:p>
          <a:p>
            <a:r>
              <a:rPr lang="en-IN" dirty="0" smtClean="0"/>
              <a:t>Convincing her that many women from all communities are accepting different types of contraception and birth-control methods are not the same as pregnancy termination.</a:t>
            </a:r>
          </a:p>
          <a:p>
            <a:endParaRPr lang="en-IN" dirty="0"/>
          </a:p>
        </p:txBody>
      </p:sp>
    </p:spTree>
    <p:extLst>
      <p:ext uri="{BB962C8B-B14F-4D97-AF65-F5344CB8AC3E}">
        <p14:creationId xmlns="" xmlns:p14="http://schemas.microsoft.com/office/powerpoint/2010/main" val="239411178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rgbClr val="FF0000"/>
                </a:solidFill>
              </a:rPr>
              <a:t>How </a:t>
            </a:r>
            <a:r>
              <a:rPr lang="en-US" b="1" dirty="0">
                <a:solidFill>
                  <a:srgbClr val="FF0000"/>
                </a:solidFill>
              </a:rPr>
              <a:t>can you help them choose the best </a:t>
            </a:r>
            <a:r>
              <a:rPr lang="en-US" b="1" dirty="0" smtClean="0">
                <a:solidFill>
                  <a:srgbClr val="FF0000"/>
                </a:solidFill>
              </a:rPr>
              <a:t>method?  </a:t>
            </a:r>
            <a:r>
              <a:rPr lang="en-US" dirty="0"/>
              <a:t/>
            </a:r>
            <a:br>
              <a:rPr lang="en-US" dirty="0"/>
            </a:b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Asking them about coital frequency,</a:t>
            </a:r>
          </a:p>
          <a:p>
            <a:pPr marL="514350" indent="-514350">
              <a:buFont typeface="+mj-lt"/>
              <a:buAutoNum type="arabicPeriod"/>
            </a:pPr>
            <a:r>
              <a:rPr lang="en-IN" dirty="0" smtClean="0"/>
              <a:t>Does she take medicines regularly,</a:t>
            </a:r>
          </a:p>
          <a:p>
            <a:pPr marL="514350" indent="-514350">
              <a:buFont typeface="+mj-lt"/>
              <a:buAutoNum type="arabicPeriod"/>
            </a:pPr>
            <a:r>
              <a:rPr lang="en-IN" dirty="0" smtClean="0"/>
              <a:t>Checking her medical </a:t>
            </a:r>
            <a:r>
              <a:rPr lang="en-IN" dirty="0" err="1" smtClean="0"/>
              <a:t>hx</a:t>
            </a:r>
            <a:r>
              <a:rPr lang="en-IN" dirty="0" smtClean="0"/>
              <a:t> for any contraindications</a:t>
            </a:r>
          </a:p>
          <a:p>
            <a:pPr marL="514350" indent="-514350">
              <a:buFont typeface="+mj-lt"/>
              <a:buAutoNum type="arabicPeriod"/>
            </a:pPr>
            <a:r>
              <a:rPr lang="en-IN" dirty="0" smtClean="0"/>
              <a:t>Past experience with contraception and whether she liked it or not</a:t>
            </a:r>
            <a:endParaRPr lang="en-IN" dirty="0"/>
          </a:p>
        </p:txBody>
      </p:sp>
    </p:spTree>
    <p:extLst>
      <p:ext uri="{BB962C8B-B14F-4D97-AF65-F5344CB8AC3E}">
        <p14:creationId xmlns="" xmlns:p14="http://schemas.microsoft.com/office/powerpoint/2010/main" val="321923091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Questions </a:t>
            </a:r>
            <a:endParaRPr lang="en-IN" dirty="0"/>
          </a:p>
        </p:txBody>
      </p:sp>
      <p:sp>
        <p:nvSpPr>
          <p:cNvPr id="3" name="Content Placeholder 2"/>
          <p:cNvSpPr>
            <a:spLocks noGrp="1"/>
          </p:cNvSpPr>
          <p:nvPr>
            <p:ph idx="1"/>
          </p:nvPr>
        </p:nvSpPr>
        <p:spPr/>
        <p:txBody>
          <a:bodyPr/>
          <a:lstStyle/>
          <a:p>
            <a:r>
              <a:rPr lang="en-IN" b="1" dirty="0" smtClean="0">
                <a:solidFill>
                  <a:srgbClr val="FF0000"/>
                </a:solidFill>
              </a:rPr>
              <a:t>What will be the ultrasound appearance in this case?</a:t>
            </a:r>
          </a:p>
          <a:p>
            <a:pPr marL="0" indent="0">
              <a:buNone/>
            </a:pPr>
            <a:r>
              <a:rPr lang="en-IN" dirty="0" smtClean="0"/>
              <a:t>    Snowstorm appearance</a:t>
            </a:r>
          </a:p>
          <a:p>
            <a:r>
              <a:rPr lang="en-IN" b="1" dirty="0" smtClean="0">
                <a:solidFill>
                  <a:srgbClr val="FF0000"/>
                </a:solidFill>
              </a:rPr>
              <a:t>What hormonal test will you ask for immediately?</a:t>
            </a:r>
          </a:p>
          <a:p>
            <a:pPr marL="0" indent="0">
              <a:buNone/>
            </a:pPr>
            <a:r>
              <a:rPr lang="en-IN" dirty="0" smtClean="0"/>
              <a:t>   Serum beta HCG levels</a:t>
            </a:r>
          </a:p>
          <a:p>
            <a:endParaRPr lang="en-IN" dirty="0" smtClean="0"/>
          </a:p>
          <a:p>
            <a:pPr marL="0" indent="0">
              <a:buNone/>
            </a:pPr>
            <a:endParaRPr lang="en-IN" dirty="0" smtClean="0"/>
          </a:p>
        </p:txBody>
      </p:sp>
    </p:spTree>
    <p:extLst>
      <p:ext uri="{BB962C8B-B14F-4D97-AF65-F5344CB8AC3E}">
        <p14:creationId xmlns="" xmlns:p14="http://schemas.microsoft.com/office/powerpoint/2010/main" val="12351285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solidFill>
                  <a:srgbClr val="FF0000"/>
                </a:solidFill>
              </a:rPr>
              <a:t>What is the chromosomal pattern in this type of mole? </a:t>
            </a:r>
          </a:p>
          <a:p>
            <a:pPr marL="0" indent="0">
              <a:buNone/>
            </a:pPr>
            <a:r>
              <a:rPr lang="en-IN" dirty="0"/>
              <a:t> </a:t>
            </a:r>
            <a:r>
              <a:rPr lang="en-IN" dirty="0" smtClean="0"/>
              <a:t>   46 XX- both of paternal origin</a:t>
            </a:r>
          </a:p>
          <a:p>
            <a:r>
              <a:rPr lang="en-IN" b="1" dirty="0" smtClean="0">
                <a:solidFill>
                  <a:srgbClr val="FF0000"/>
                </a:solidFill>
              </a:rPr>
              <a:t>Is it a benign or malignant condition?</a:t>
            </a:r>
          </a:p>
          <a:p>
            <a:pPr marL="0" indent="0">
              <a:buNone/>
            </a:pPr>
            <a:r>
              <a:rPr lang="en-IN" dirty="0"/>
              <a:t> </a:t>
            </a:r>
            <a:r>
              <a:rPr lang="en-IN" dirty="0" smtClean="0"/>
              <a:t>   Benign with malignant potential</a:t>
            </a:r>
          </a:p>
          <a:p>
            <a:endParaRPr lang="en-IN" dirty="0"/>
          </a:p>
        </p:txBody>
      </p:sp>
    </p:spTree>
    <p:extLst>
      <p:ext uri="{BB962C8B-B14F-4D97-AF65-F5344CB8AC3E}">
        <p14:creationId xmlns="" xmlns:p14="http://schemas.microsoft.com/office/powerpoint/2010/main" val="77890349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How do you manage this case?</a:t>
            </a:r>
            <a:endParaRPr lang="en-IN" b="1" dirty="0">
              <a:solidFill>
                <a:srgbClr val="FF0000"/>
              </a:solidFill>
            </a:endParaRPr>
          </a:p>
        </p:txBody>
      </p:sp>
      <p:sp>
        <p:nvSpPr>
          <p:cNvPr id="3" name="Content Placeholder 2"/>
          <p:cNvSpPr>
            <a:spLocks noGrp="1"/>
          </p:cNvSpPr>
          <p:nvPr>
            <p:ph idx="1"/>
          </p:nvPr>
        </p:nvSpPr>
        <p:spPr/>
        <p:txBody>
          <a:bodyPr/>
          <a:lstStyle/>
          <a:p>
            <a:r>
              <a:rPr lang="en-IN" dirty="0" smtClean="0"/>
              <a:t>Admit at once</a:t>
            </a:r>
          </a:p>
          <a:p>
            <a:r>
              <a:rPr lang="en-IN" dirty="0" smtClean="0"/>
              <a:t>Investigations </a:t>
            </a:r>
          </a:p>
          <a:p>
            <a:r>
              <a:rPr lang="en-IN" dirty="0" smtClean="0"/>
              <a:t>Arrange blood</a:t>
            </a:r>
          </a:p>
          <a:p>
            <a:r>
              <a:rPr lang="en-IN" dirty="0" smtClean="0"/>
              <a:t>Evacuation of uterus as soon as possible</a:t>
            </a:r>
          </a:p>
          <a:p>
            <a:r>
              <a:rPr lang="en-IN" dirty="0" smtClean="0"/>
              <a:t>Immediate post-operative management</a:t>
            </a:r>
          </a:p>
          <a:p>
            <a:r>
              <a:rPr lang="en-IN" dirty="0" smtClean="0"/>
              <a:t>Advice at discharge</a:t>
            </a:r>
          </a:p>
          <a:p>
            <a:r>
              <a:rPr lang="en-IN" dirty="0" smtClean="0"/>
              <a:t>Follow-up protocol</a:t>
            </a:r>
            <a:endParaRPr lang="en-IN" dirty="0"/>
          </a:p>
        </p:txBody>
      </p:sp>
    </p:spTree>
    <p:extLst>
      <p:ext uri="{BB962C8B-B14F-4D97-AF65-F5344CB8AC3E}">
        <p14:creationId xmlns="" xmlns:p14="http://schemas.microsoft.com/office/powerpoint/2010/main" val="360166596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How do you evacuate this uterus ?</a:t>
            </a:r>
            <a:endParaRPr lang="en-IN" b="1" dirty="0">
              <a:solidFill>
                <a:srgbClr val="FF0000"/>
              </a:solidFill>
            </a:endParaRPr>
          </a:p>
        </p:txBody>
      </p:sp>
      <p:sp>
        <p:nvSpPr>
          <p:cNvPr id="3" name="Content Placeholder 2"/>
          <p:cNvSpPr>
            <a:spLocks noGrp="1"/>
          </p:cNvSpPr>
          <p:nvPr>
            <p:ph idx="1"/>
          </p:nvPr>
        </p:nvSpPr>
        <p:spPr/>
        <p:txBody>
          <a:bodyPr/>
          <a:lstStyle/>
          <a:p>
            <a:r>
              <a:rPr lang="en-IN" dirty="0" smtClean="0"/>
              <a:t>In O.T.</a:t>
            </a:r>
          </a:p>
          <a:p>
            <a:r>
              <a:rPr lang="en-IN" dirty="0" err="1" smtClean="0"/>
              <a:t>Anesthesia</a:t>
            </a:r>
            <a:endParaRPr lang="en-IN" dirty="0" smtClean="0"/>
          </a:p>
          <a:p>
            <a:r>
              <a:rPr lang="en-IN" dirty="0" smtClean="0"/>
              <a:t>Cervical softening</a:t>
            </a:r>
          </a:p>
          <a:p>
            <a:r>
              <a:rPr lang="en-IN" dirty="0" smtClean="0"/>
              <a:t>Cervical dilatation</a:t>
            </a:r>
          </a:p>
          <a:p>
            <a:r>
              <a:rPr lang="en-IN" dirty="0" smtClean="0"/>
              <a:t>Suction evacuation( electric/ manual)</a:t>
            </a:r>
          </a:p>
          <a:p>
            <a:endParaRPr lang="en-IN" dirty="0" smtClean="0"/>
          </a:p>
          <a:p>
            <a:endParaRPr lang="en-IN" dirty="0"/>
          </a:p>
        </p:txBody>
      </p:sp>
    </p:spTree>
    <p:extLst>
      <p:ext uri="{BB962C8B-B14F-4D97-AF65-F5344CB8AC3E}">
        <p14:creationId xmlns="" xmlns:p14="http://schemas.microsoft.com/office/powerpoint/2010/main" val="352571180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085184"/>
            <a:ext cx="5486400" cy="720080"/>
          </a:xfrm>
        </p:spPr>
        <p:txBody>
          <a:bodyPr>
            <a:normAutofit/>
          </a:bodyPr>
          <a:lstStyle/>
          <a:p>
            <a:r>
              <a:rPr lang="en-IN" dirty="0" smtClean="0"/>
              <a:t>Total abdominal hysterectomy with bilateral </a:t>
            </a:r>
            <a:r>
              <a:rPr lang="en-IN" dirty="0" err="1" smtClean="0"/>
              <a:t>salpingo</a:t>
            </a:r>
            <a:r>
              <a:rPr lang="en-IN" dirty="0" smtClean="0"/>
              <a:t>-oophorectomy</a:t>
            </a:r>
            <a:endParaRPr lang="en-IN" dirty="0"/>
          </a:p>
        </p:txBody>
      </p:sp>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4339" r="4339"/>
          <a:stretch>
            <a:fillRect/>
          </a:stretch>
        </p:blipFill>
        <p:spPr>
          <a:xfrm>
            <a:off x="323528" y="404664"/>
            <a:ext cx="8208912" cy="4322911"/>
          </a:xfrm>
        </p:spPr>
      </p:pic>
      <p:sp>
        <p:nvSpPr>
          <p:cNvPr id="6" name="Text Placeholder 5"/>
          <p:cNvSpPr>
            <a:spLocks noGrp="1"/>
          </p:cNvSpPr>
          <p:nvPr>
            <p:ph type="body" sz="half" idx="2"/>
          </p:nvPr>
        </p:nvSpPr>
        <p:spPr>
          <a:xfrm>
            <a:off x="1792288" y="5949280"/>
            <a:ext cx="5486400" cy="576064"/>
          </a:xfrm>
        </p:spPr>
        <p:txBody>
          <a:bodyPr>
            <a:noAutofit/>
          </a:bodyPr>
          <a:lstStyle/>
          <a:p>
            <a:r>
              <a:rPr lang="en-IN" sz="1800" dirty="0" smtClean="0"/>
              <a:t>What do you think is the problem for which the woman came for advice?</a:t>
            </a:r>
            <a:endParaRPr lang="en-IN" sz="1800" dirty="0"/>
          </a:p>
        </p:txBody>
      </p:sp>
    </p:spTree>
    <p:extLst>
      <p:ext uri="{BB962C8B-B14F-4D97-AF65-F5344CB8AC3E}">
        <p14:creationId xmlns="" xmlns:p14="http://schemas.microsoft.com/office/powerpoint/2010/main" val="295930594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Contraception Case 1</a:t>
            </a:r>
            <a:endParaRPr lang="en-IN" dirty="0"/>
          </a:p>
        </p:txBody>
      </p:sp>
      <p:sp>
        <p:nvSpPr>
          <p:cNvPr id="3" name="Content Placeholder 2"/>
          <p:cNvSpPr>
            <a:spLocks noGrp="1"/>
          </p:cNvSpPr>
          <p:nvPr>
            <p:ph idx="1"/>
          </p:nvPr>
        </p:nvSpPr>
        <p:spPr/>
        <p:txBody>
          <a:bodyPr>
            <a:normAutofit lnSpcReduction="10000"/>
          </a:bodyPr>
          <a:lstStyle/>
          <a:p>
            <a:r>
              <a:rPr lang="en-US" dirty="0"/>
              <a:t>A newly married </a:t>
            </a:r>
            <a:r>
              <a:rPr lang="en-US" dirty="0" smtClean="0"/>
              <a:t>couple from</a:t>
            </a:r>
            <a:r>
              <a:rPr lang="en-US" dirty="0"/>
              <a:t> </a:t>
            </a:r>
            <a:r>
              <a:rPr lang="en-US" u="sng" dirty="0" err="1"/>
              <a:t>Muzaffarpur</a:t>
            </a:r>
            <a:r>
              <a:rPr lang="en-US" u="sng" dirty="0"/>
              <a:t> </a:t>
            </a:r>
            <a:r>
              <a:rPr lang="en-US" dirty="0"/>
              <a:t>comes for contraceptive advice to </a:t>
            </a:r>
            <a:r>
              <a:rPr lang="en-US" u="sng" dirty="0"/>
              <a:t>postpone pregnancy for 2 years</a:t>
            </a:r>
            <a:r>
              <a:rPr lang="en-US" dirty="0"/>
              <a:t>. The husband is working in a private company in </a:t>
            </a:r>
            <a:r>
              <a:rPr lang="en-US" u="sng" dirty="0"/>
              <a:t>Delhi </a:t>
            </a:r>
            <a:r>
              <a:rPr lang="en-US" dirty="0"/>
              <a:t>and will take his wife there </a:t>
            </a:r>
            <a:r>
              <a:rPr lang="en-US" u="sng" dirty="0"/>
              <a:t>after one year </a:t>
            </a:r>
            <a:r>
              <a:rPr lang="en-US" dirty="0"/>
              <a:t>when he gets a separate </a:t>
            </a:r>
            <a:r>
              <a:rPr lang="en-US" dirty="0" err="1"/>
              <a:t>accomodation</a:t>
            </a:r>
            <a:r>
              <a:rPr lang="en-US" dirty="0"/>
              <a:t>. Meanwhile he </a:t>
            </a:r>
            <a:r>
              <a:rPr lang="en-US" u="sng" dirty="0"/>
              <a:t>comes for a week </a:t>
            </a:r>
            <a:r>
              <a:rPr lang="en-US" dirty="0"/>
              <a:t>during </a:t>
            </a:r>
            <a:r>
              <a:rPr lang="en-US" dirty="0" err="1"/>
              <a:t>Holi</a:t>
            </a:r>
            <a:r>
              <a:rPr lang="en-US" dirty="0"/>
              <a:t> and </a:t>
            </a:r>
            <a:r>
              <a:rPr lang="en-US" dirty="0" err="1"/>
              <a:t>Chaat</a:t>
            </a:r>
            <a:r>
              <a:rPr lang="en-US" dirty="0"/>
              <a:t> festivals. They want a pregnancy only when he gets promotion </a:t>
            </a:r>
            <a:r>
              <a:rPr lang="en-US" u="sng" dirty="0"/>
              <a:t>after 2 years</a:t>
            </a:r>
            <a:r>
              <a:rPr lang="en-US" dirty="0"/>
              <a:t>. </a:t>
            </a:r>
            <a:endParaRPr lang="en-IN" dirty="0"/>
          </a:p>
        </p:txBody>
      </p:sp>
    </p:spTree>
    <p:extLst>
      <p:ext uri="{BB962C8B-B14F-4D97-AF65-F5344CB8AC3E}">
        <p14:creationId xmlns="" xmlns:p14="http://schemas.microsoft.com/office/powerpoint/2010/main" val="101465352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1106</Words>
  <Application>Microsoft Office PowerPoint</Application>
  <PresentationFormat>On-screen Show (4:3)</PresentationFormat>
  <Paragraphs>222</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Tutorial MBBS Batch 2016 22/05/2020</vt:lpstr>
      <vt:lpstr>           Specimen of Hydatidiform mole: Complete mole    </vt:lpstr>
      <vt:lpstr>Typical case presentation</vt:lpstr>
      <vt:lpstr>Questions </vt:lpstr>
      <vt:lpstr>Slide 5</vt:lpstr>
      <vt:lpstr>How do you manage this case?</vt:lpstr>
      <vt:lpstr>How do you evacuate this uterus ?</vt:lpstr>
      <vt:lpstr>Total abdominal hysterectomy with bilateral salpingo-oophorectomy</vt:lpstr>
      <vt:lpstr>Contraception Case 1</vt:lpstr>
      <vt:lpstr>Questions</vt:lpstr>
      <vt:lpstr>Slide 11</vt:lpstr>
      <vt:lpstr>Answers</vt:lpstr>
      <vt:lpstr>Answers</vt:lpstr>
      <vt:lpstr>Slide 14</vt:lpstr>
      <vt:lpstr>Case 2</vt:lpstr>
      <vt:lpstr>Questions</vt:lpstr>
      <vt:lpstr>Slide 17</vt:lpstr>
      <vt:lpstr>Slide 18</vt:lpstr>
      <vt:lpstr>Questions</vt:lpstr>
      <vt:lpstr>Slide 20</vt:lpstr>
      <vt:lpstr>Slide 21</vt:lpstr>
      <vt:lpstr>  Case 1 &amp; 2 are examples of Interval contraception  </vt:lpstr>
      <vt:lpstr>Case  3 </vt:lpstr>
      <vt:lpstr>Slide 24</vt:lpstr>
      <vt:lpstr>Slide 25</vt:lpstr>
      <vt:lpstr>Slide 26</vt:lpstr>
      <vt:lpstr>Slide 27</vt:lpstr>
      <vt:lpstr>Slide 28</vt:lpstr>
      <vt:lpstr>Avinash’s answers </vt:lpstr>
      <vt:lpstr>Discussion on LAM </vt:lpstr>
      <vt:lpstr>Case 4</vt:lpstr>
      <vt:lpstr>Questions</vt:lpstr>
      <vt:lpstr>Slide 33</vt:lpstr>
      <vt:lpstr>Answers</vt:lpstr>
      <vt:lpstr> How can you help them choose the best method?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MBBS Batch 2016 22/05/2020</dc:title>
  <dc:creator>Windows User</dc:creator>
  <cp:lastModifiedBy>DISPATCH SECTION</cp:lastModifiedBy>
  <cp:revision>67</cp:revision>
  <dcterms:created xsi:type="dcterms:W3CDTF">2020-05-22T00:54:01Z</dcterms:created>
  <dcterms:modified xsi:type="dcterms:W3CDTF">2020-06-04T07:47:51Z</dcterms:modified>
</cp:coreProperties>
</file>